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60" r:id="rId5"/>
    <p:sldId id="274" r:id="rId6"/>
    <p:sldId id="261" r:id="rId7"/>
    <p:sldId id="262" r:id="rId8"/>
    <p:sldId id="263" r:id="rId9"/>
    <p:sldId id="264" r:id="rId10"/>
    <p:sldId id="265" r:id="rId11"/>
    <p:sldId id="266" r:id="rId12"/>
    <p:sldId id="269" r:id="rId13"/>
    <p:sldId id="280" r:id="rId14"/>
    <p:sldId id="281" r:id="rId15"/>
    <p:sldId id="282" r:id="rId16"/>
    <p:sldId id="288" r:id="rId17"/>
    <p:sldId id="289" r:id="rId18"/>
    <p:sldId id="290" r:id="rId19"/>
    <p:sldId id="276" r:id="rId20"/>
    <p:sldId id="284" r:id="rId21"/>
    <p:sldId id="285" r:id="rId22"/>
    <p:sldId id="286" r:id="rId23"/>
    <p:sldId id="287" r:id="rId24"/>
    <p:sldId id="271" r:id="rId25"/>
    <p:sldId id="272" r:id="rId26"/>
    <p:sldId id="277"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C710"/>
    <a:srgbClr val="CDA40D"/>
    <a:srgbClr val="A99B49"/>
    <a:srgbClr val="CC6600"/>
    <a:srgbClr val="CC99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0" autoAdjust="0"/>
  </p:normalViewPr>
  <p:slideViewPr>
    <p:cSldViewPr>
      <p:cViewPr varScale="1">
        <p:scale>
          <a:sx n="89" d="100"/>
          <a:sy n="89" d="100"/>
        </p:scale>
        <p:origin x="-834"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E0E2A3-0B12-4A3F-9637-EB8D830C1206}" type="datetimeFigureOut">
              <a:rPr lang="zh-CN" altLang="en-US" smtClean="0"/>
              <a:pPr/>
              <a:t>2016/8/18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D94676-0463-487C-9A33-4CA41529B1D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6D94676-0463-487C-9A33-4CA41529B1D0}" type="slidenum">
              <a:rPr lang="zh-CN" altLang="en-US" smtClean="0"/>
              <a:pPr/>
              <a:t>13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6D94676-0463-487C-9A33-4CA41529B1D0}" type="slidenum">
              <a:rPr lang="zh-CN" altLang="en-US" smtClean="0"/>
              <a:pPr/>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DA40D"/>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2016/8/18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43108" y="1142990"/>
            <a:ext cx="5000660" cy="2031325"/>
          </a:xfrm>
          <a:prstGeom prst="rect">
            <a:avLst/>
          </a:prstGeom>
          <a:noFill/>
        </p:spPr>
        <p:txBody>
          <a:bodyPr wrap="square" rtlCol="0">
            <a:spAutoFit/>
          </a:bodyPr>
          <a:lstStyle/>
          <a:p>
            <a:pPr algn="ctr">
              <a:lnSpc>
                <a:spcPct val="150000"/>
              </a:lnSpc>
            </a:pPr>
            <a:r>
              <a:rPr lang="zh-CN" altLang="en-US" sz="2800" dirty="0" smtClean="0">
                <a:solidFill>
                  <a:srgbClr val="EEC710"/>
                </a:solidFill>
                <a:latin typeface="黑体" pitchFamily="49" charset="-122"/>
                <a:ea typeface="黑体" pitchFamily="49" charset="-122"/>
              </a:rPr>
              <a:t>照明节能改造</a:t>
            </a:r>
            <a:endParaRPr lang="en-US" altLang="zh-CN" sz="2800" dirty="0" smtClean="0">
              <a:solidFill>
                <a:srgbClr val="EEC710"/>
              </a:solidFill>
              <a:latin typeface="黑体" pitchFamily="49" charset="-122"/>
              <a:ea typeface="黑体" pitchFamily="49" charset="-122"/>
            </a:endParaRPr>
          </a:p>
          <a:p>
            <a:pPr lvl="0" algn="ctr">
              <a:lnSpc>
                <a:spcPct val="150000"/>
              </a:lnSpc>
            </a:pPr>
            <a:r>
              <a:rPr lang="zh-CN" altLang="en-US" sz="2800" b="1" dirty="0" smtClean="0">
                <a:solidFill>
                  <a:srgbClr val="EEC710"/>
                </a:solidFill>
                <a:latin typeface="黑体" pitchFamily="49" charset="-122"/>
                <a:ea typeface="黑体" pitchFamily="49" charset="-122"/>
              </a:rPr>
              <a:t>学校照明节能改造EMC模式</a:t>
            </a:r>
          </a:p>
          <a:p>
            <a:pPr algn="ctr">
              <a:lnSpc>
                <a:spcPct val="150000"/>
              </a:lnSpc>
            </a:pPr>
            <a:endParaRPr lang="zh-CN" altLang="en-US" sz="2800" dirty="0">
              <a:solidFill>
                <a:srgbClr val="EEC710"/>
              </a:solidFill>
            </a:endParaRPr>
          </a:p>
        </p:txBody>
      </p:sp>
      <p:sp>
        <p:nvSpPr>
          <p:cNvPr id="13" name="字幕 2"/>
          <p:cNvSpPr txBox="1">
            <a:spLocks noChangeArrowheads="1"/>
          </p:cNvSpPr>
          <p:nvPr/>
        </p:nvSpPr>
        <p:spPr>
          <a:xfrm>
            <a:off x="4286248" y="3929072"/>
            <a:ext cx="3214710" cy="500066"/>
          </a:xfrm>
          <a:prstGeom prst="rect">
            <a:avLst/>
          </a:prstGeom>
          <a:ln/>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zh-CN" altLang="en-US" sz="2000" b="1" i="0" u="none" strike="noStrike" kern="1200" cap="none" spc="0" normalizeH="0" baseline="0" noProof="0" dirty="0" smtClean="0">
                <a:ln>
                  <a:noFill/>
                </a:ln>
                <a:solidFill>
                  <a:srgbClr val="CDA40D"/>
                </a:solidFill>
                <a:effectLst/>
                <a:uLnTx/>
                <a:uFillTx/>
                <a:latin typeface="黑体" pitchFamily="49" charset="-122"/>
                <a:ea typeface="黑体" pitchFamily="49" charset="-122"/>
                <a:cs typeface="+mn-cs"/>
              </a:rPr>
              <a:t>东莞百分百科技有限公司</a:t>
            </a:r>
            <a:endParaRPr kumimoji="0" lang="zh-CN" altLang="en-US" sz="2000" b="1" i="0" u="none" strike="noStrike" kern="1200" cap="none" spc="0" normalizeH="0" baseline="0" noProof="0" dirty="0">
              <a:ln>
                <a:noFill/>
              </a:ln>
              <a:solidFill>
                <a:srgbClr val="CDA40D"/>
              </a:solidFill>
              <a:effectLst/>
              <a:uLnTx/>
              <a:uFillTx/>
              <a:latin typeface="黑体" pitchFamily="49" charset="-122"/>
              <a:ea typeface="黑体" pitchFamily="49" charset="-122"/>
              <a:cs typeface="+mn-cs"/>
            </a:endParaRPr>
          </a:p>
        </p:txBody>
      </p:sp>
      <p:pic>
        <p:nvPicPr>
          <p:cNvPr id="14" name="Picture 2" descr="C:\Users\S41\Desktop\849649832243832907.png"/>
          <p:cNvPicPr>
            <a:picLocks noChangeAspect="1" noChangeArrowheads="1"/>
          </p:cNvPicPr>
          <p:nvPr/>
        </p:nvPicPr>
        <p:blipFill>
          <a:blip r:embed="rId2"/>
          <a:srcRect/>
          <a:stretch>
            <a:fillRect/>
          </a:stretch>
        </p:blipFill>
        <p:spPr bwMode="auto">
          <a:xfrm>
            <a:off x="1714480" y="3370120"/>
            <a:ext cx="2519947" cy="98757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0" y="1071552"/>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pic>
        <p:nvPicPr>
          <p:cNvPr id="21" name="Picture 2" descr="C:\Users\S41\Desktop\849649832243832907.png"/>
          <p:cNvPicPr>
            <a:picLocks noChangeAspect="1" noChangeArrowheads="1"/>
          </p:cNvPicPr>
          <p:nvPr/>
        </p:nvPicPr>
        <p:blipFill>
          <a:blip r:embed="rId2"/>
          <a:srcRect/>
          <a:stretch>
            <a:fillRect/>
          </a:stretch>
        </p:blipFill>
        <p:spPr bwMode="auto">
          <a:xfrm>
            <a:off x="214282" y="214296"/>
            <a:ext cx="2091319" cy="819598"/>
          </a:xfrm>
          <a:prstGeom prst="rect">
            <a:avLst/>
          </a:prstGeom>
          <a:noFill/>
        </p:spPr>
      </p:pic>
      <p:sp>
        <p:nvSpPr>
          <p:cNvPr id="22" name="字幕 2"/>
          <p:cNvSpPr txBox="1">
            <a:spLocks noChangeArrowheads="1"/>
          </p:cNvSpPr>
          <p:nvPr/>
        </p:nvSpPr>
        <p:spPr bwMode="auto">
          <a:xfrm>
            <a:off x="2786050" y="1428742"/>
            <a:ext cx="4714940" cy="3286166"/>
          </a:xfrm>
          <a:prstGeom prst="rect">
            <a:avLst/>
          </a:prstGeom>
          <a:noFill/>
          <a:ln w="9525">
            <a:noFill/>
            <a:miter lim="800000"/>
            <a:headEnd/>
            <a:tailEnd/>
          </a:ln>
        </p:spPr>
        <p:txBody>
          <a:bodyPr/>
          <a:lstStyle/>
          <a:p>
            <a:pPr>
              <a:spcBef>
                <a:spcPts val="250"/>
              </a:spcBef>
              <a:buClr>
                <a:srgbClr val="008080"/>
              </a:buClr>
            </a:pPr>
            <a:r>
              <a:rPr lang="zh-CN" altLang="en-US" sz="1600" dirty="0">
                <a:solidFill>
                  <a:srgbClr val="CDA40D"/>
                </a:solidFill>
                <a:ea typeface="黑体" pitchFamily="49" charset="-122"/>
              </a:rPr>
              <a:t>合同能源管理（EMC）模式</a:t>
            </a:r>
            <a:r>
              <a:rPr lang="zh-CN" altLang="en-US" sz="1600" dirty="0" smtClean="0">
                <a:solidFill>
                  <a:srgbClr val="CDA40D"/>
                </a:solidFill>
                <a:ea typeface="黑体" pitchFamily="49" charset="-122"/>
              </a:rPr>
              <a:t>介绍</a:t>
            </a:r>
            <a:endParaRPr lang="en-US" altLang="zh-CN" sz="1600" dirty="0" smtClean="0">
              <a:solidFill>
                <a:srgbClr val="CDA40D"/>
              </a:solidFill>
              <a:ea typeface="黑体" pitchFamily="49" charset="-122"/>
            </a:endParaRPr>
          </a:p>
          <a:p>
            <a:pPr>
              <a:spcBef>
                <a:spcPts val="250"/>
              </a:spcBef>
              <a:buClr>
                <a:srgbClr val="008080"/>
              </a:buClr>
            </a:pPr>
            <a:endParaRPr lang="en-US" altLang="zh-CN" sz="1600" dirty="0" smtClean="0">
              <a:solidFill>
                <a:srgbClr val="CDA40D"/>
              </a:solidFill>
              <a:ea typeface="黑体" pitchFamily="49" charset="-122"/>
            </a:endParaRPr>
          </a:p>
          <a:p>
            <a:pPr>
              <a:spcBef>
                <a:spcPts val="250"/>
              </a:spcBef>
              <a:buClr>
                <a:srgbClr val="008080"/>
              </a:buClr>
            </a:pPr>
            <a:r>
              <a:rPr lang="zh-CN" altLang="en-US" sz="1600" dirty="0" smtClean="0">
                <a:solidFill>
                  <a:srgbClr val="CDA40D"/>
                </a:solidFill>
                <a:ea typeface="黑体" pitchFamily="49" charset="-122"/>
              </a:rPr>
              <a:t>节能服务公司运营模式</a:t>
            </a:r>
            <a:endParaRPr lang="zh-CN" altLang="en-US" sz="1600" dirty="0">
              <a:solidFill>
                <a:srgbClr val="CDA40D"/>
              </a:solidFill>
              <a:ea typeface="黑体" pitchFamily="49" charset="-122"/>
            </a:endParaRPr>
          </a:p>
          <a:p>
            <a:pPr>
              <a:spcBef>
                <a:spcPts val="250"/>
              </a:spcBef>
              <a:buClr>
                <a:srgbClr val="008080"/>
              </a:buClr>
              <a:buSzPct val="100000"/>
              <a:buFont typeface="Wingdings" pitchFamily="2" charset="2"/>
              <a:buNone/>
            </a:pPr>
            <a:endParaRPr lang="zh-CN" altLang="en-US" sz="1600" dirty="0">
              <a:solidFill>
                <a:srgbClr val="CDA40D"/>
              </a:solidFill>
              <a:latin typeface="黑体" pitchFamily="49" charset="-122"/>
              <a:ea typeface="黑体" pitchFamily="49" charset="-122"/>
            </a:endParaRPr>
          </a:p>
          <a:p>
            <a:pPr>
              <a:spcBef>
                <a:spcPts val="250"/>
              </a:spcBef>
              <a:buClr>
                <a:srgbClr val="008080"/>
              </a:buClr>
            </a:pPr>
            <a:r>
              <a:rPr lang="zh-CN" altLang="en-US" sz="1600" dirty="0" smtClean="0">
                <a:solidFill>
                  <a:srgbClr val="CDA40D"/>
                </a:solidFill>
                <a:latin typeface="黑体" pitchFamily="49" charset="-122"/>
                <a:ea typeface="黑体" pitchFamily="49" charset="-122"/>
              </a:rPr>
              <a:t>学校照明改造可行性实例分析</a:t>
            </a:r>
            <a:endParaRPr lang="en-US" altLang="zh-CN" sz="1600" dirty="0" smtClean="0">
              <a:solidFill>
                <a:srgbClr val="CDA40D"/>
              </a:solidFill>
              <a:latin typeface="黑体" pitchFamily="49" charset="-122"/>
              <a:ea typeface="黑体" pitchFamily="49" charset="-122"/>
            </a:endParaRPr>
          </a:p>
          <a:p>
            <a:pPr>
              <a:spcBef>
                <a:spcPts val="250"/>
              </a:spcBef>
              <a:buClr>
                <a:srgbClr val="008080"/>
              </a:buClr>
            </a:pPr>
            <a:endParaRPr lang="en-US" altLang="zh-CN" sz="1600" dirty="0" smtClean="0">
              <a:solidFill>
                <a:srgbClr val="CDA40D"/>
              </a:solidFill>
              <a:latin typeface="黑体" pitchFamily="49" charset="-122"/>
              <a:ea typeface="黑体" pitchFamily="49" charset="-122"/>
            </a:endParaRPr>
          </a:p>
          <a:p>
            <a:pPr>
              <a:spcBef>
                <a:spcPts val="250"/>
              </a:spcBef>
              <a:buClr>
                <a:srgbClr val="008080"/>
              </a:buClr>
            </a:pPr>
            <a:r>
              <a:rPr lang="zh-CN" altLang="en-US" sz="1600" dirty="0" smtClean="0">
                <a:solidFill>
                  <a:srgbClr val="CDA40D"/>
                </a:solidFill>
                <a:latin typeface="黑体" pitchFamily="49" charset="-122"/>
                <a:ea typeface="黑体" pitchFamily="49" charset="-122"/>
              </a:rPr>
              <a:t>百分百科技优势</a:t>
            </a:r>
            <a:endParaRPr lang="zh-CN" altLang="en-US" sz="1600" dirty="0">
              <a:solidFill>
                <a:srgbClr val="CDA40D"/>
              </a:solidFill>
              <a:latin typeface="黑体" pitchFamily="49" charset="-122"/>
              <a:ea typeface="黑体" pitchFamily="49" charset="-122"/>
            </a:endParaRPr>
          </a:p>
          <a:p>
            <a:pPr>
              <a:spcBef>
                <a:spcPts val="250"/>
              </a:spcBef>
              <a:buClr>
                <a:srgbClr val="008080"/>
              </a:buClr>
            </a:pPr>
            <a:endParaRPr lang="en-US" altLang="zh-CN" sz="1600" dirty="0" smtClean="0">
              <a:solidFill>
                <a:srgbClr val="CDA40D"/>
              </a:solidFill>
              <a:latin typeface="黑体" pitchFamily="49" charset="-122"/>
              <a:ea typeface="黑体" pitchFamily="49" charset="-122"/>
            </a:endParaRPr>
          </a:p>
          <a:p>
            <a:pPr>
              <a:spcBef>
                <a:spcPts val="250"/>
              </a:spcBef>
              <a:buClr>
                <a:srgbClr val="008080"/>
              </a:buClr>
            </a:pPr>
            <a:r>
              <a:rPr lang="zh-CN" altLang="en-US" sz="1600" dirty="0" smtClean="0">
                <a:solidFill>
                  <a:srgbClr val="CDA40D"/>
                </a:solidFill>
                <a:latin typeface="黑体" pitchFamily="49" charset="-122"/>
                <a:ea typeface="黑体" pitchFamily="49" charset="-122"/>
              </a:rPr>
              <a:t>我们</a:t>
            </a:r>
            <a:r>
              <a:rPr lang="zh-CN" altLang="en-US" sz="1600" dirty="0">
                <a:solidFill>
                  <a:srgbClr val="CDA40D"/>
                </a:solidFill>
                <a:latin typeface="黑体" pitchFamily="49" charset="-122"/>
                <a:ea typeface="黑体" pitchFamily="49" charset="-122"/>
              </a:rPr>
              <a:t>能为您做些什么</a:t>
            </a:r>
          </a:p>
          <a:p>
            <a:pPr>
              <a:spcBef>
                <a:spcPts val="250"/>
              </a:spcBef>
              <a:buClr>
                <a:srgbClr val="008080"/>
              </a:buClr>
              <a:buFont typeface="Wingdings" pitchFamily="2" charset="2"/>
              <a:buChar char="n"/>
            </a:pPr>
            <a:endParaRPr lang="zh-CN" altLang="en-US" sz="1600" dirty="0">
              <a:solidFill>
                <a:srgbClr val="CDA40D"/>
              </a:solidFill>
              <a:latin typeface="黑体" pitchFamily="49" charset="-122"/>
              <a:ea typeface="黑体" pitchFamily="49" charset="-122"/>
            </a:endParaRPr>
          </a:p>
          <a:p>
            <a:pPr>
              <a:spcBef>
                <a:spcPts val="250"/>
              </a:spcBef>
              <a:buClr>
                <a:srgbClr val="008080"/>
              </a:buClr>
            </a:pPr>
            <a:r>
              <a:rPr lang="zh-CN" altLang="en-US" sz="1600" dirty="0" smtClean="0">
                <a:solidFill>
                  <a:srgbClr val="CDA40D"/>
                </a:solidFill>
                <a:latin typeface="黑体" pitchFamily="49" charset="-122"/>
                <a:ea typeface="黑体" pitchFamily="49" charset="-122"/>
              </a:rPr>
              <a:t>合作</a:t>
            </a:r>
            <a:r>
              <a:rPr lang="zh-CN" altLang="en-US" sz="1600" dirty="0">
                <a:solidFill>
                  <a:srgbClr val="CDA40D"/>
                </a:solidFill>
                <a:latin typeface="黑体" pitchFamily="49" charset="-122"/>
                <a:ea typeface="黑体" pitchFamily="49" charset="-122"/>
              </a:rPr>
              <a:t>，您会收获什么 </a:t>
            </a:r>
          </a:p>
          <a:p>
            <a:pPr>
              <a:spcBef>
                <a:spcPct val="20000"/>
              </a:spcBef>
              <a:buFont typeface="Wingdings" pitchFamily="2" charset="2"/>
              <a:buChar char="n"/>
            </a:pPr>
            <a:endParaRPr lang="zh-CN" altLang="en-US" sz="1600" dirty="0">
              <a:solidFill>
                <a:srgbClr val="CDA40D"/>
              </a:solidFill>
              <a:latin typeface="黑体" pitchFamily="49" charset="-122"/>
              <a:ea typeface="黑体" pitchFamily="49" charset="-122"/>
            </a:endParaRPr>
          </a:p>
        </p:txBody>
      </p:sp>
      <p:sp>
        <p:nvSpPr>
          <p:cNvPr id="23" name="TextBox 22"/>
          <p:cNvSpPr txBox="1"/>
          <p:nvPr/>
        </p:nvSpPr>
        <p:spPr>
          <a:xfrm>
            <a:off x="5214942" y="500048"/>
            <a:ext cx="1571636" cy="461665"/>
          </a:xfrm>
          <a:prstGeom prst="rect">
            <a:avLst/>
          </a:prstGeom>
          <a:noFill/>
        </p:spPr>
        <p:txBody>
          <a:bodyPr wrap="square" rtlCol="0">
            <a:spAutoFit/>
          </a:bodyPr>
          <a:lstStyle/>
          <a:p>
            <a:r>
              <a:rPr lang="zh-CN" altLang="en-US" sz="2400" dirty="0" smtClean="0">
                <a:solidFill>
                  <a:srgbClr val="EEC710"/>
                </a:solidFill>
                <a:latin typeface="黑体" pitchFamily="49" charset="-122"/>
                <a:ea typeface="黑体" pitchFamily="49" charset="-122"/>
              </a:rPr>
              <a:t>概  要</a:t>
            </a:r>
            <a:endParaRPr lang="zh-CN" altLang="en-US" sz="2400" dirty="0">
              <a:solidFill>
                <a:srgbClr val="EEC710"/>
              </a:solidFill>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1071552"/>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143372" y="500048"/>
            <a:ext cx="3929090" cy="369332"/>
          </a:xfrm>
          <a:prstGeom prst="rect">
            <a:avLst/>
          </a:prstGeom>
          <a:noFill/>
        </p:spPr>
        <p:txBody>
          <a:bodyPr wrap="square" rtlCol="0">
            <a:spAutoFit/>
          </a:bodyPr>
          <a:lstStyle/>
          <a:p>
            <a:r>
              <a:rPr lang="zh-CN" altLang="en-US" dirty="0" smtClean="0">
                <a:solidFill>
                  <a:srgbClr val="EEC710"/>
                </a:solidFill>
                <a:latin typeface="黑体" pitchFamily="49" charset="-122"/>
                <a:ea typeface="黑体" pitchFamily="49" charset="-122"/>
                <a:sym typeface="宋体" pitchFamily="2" charset="-122"/>
              </a:rPr>
              <a:t>合同能源管理（EMC）模式介绍</a:t>
            </a:r>
            <a:endParaRPr lang="zh-CN" altLang="en-US" dirty="0">
              <a:solidFill>
                <a:srgbClr val="EEC710"/>
              </a:solidFill>
            </a:endParaRPr>
          </a:p>
        </p:txBody>
      </p:sp>
      <p:pic>
        <p:nvPicPr>
          <p:cNvPr id="4" name="Picture 2" descr="C:\Users\S41\Desktop\849649832243832907.png"/>
          <p:cNvPicPr>
            <a:picLocks noChangeAspect="1" noChangeArrowheads="1"/>
          </p:cNvPicPr>
          <p:nvPr/>
        </p:nvPicPr>
        <p:blipFill>
          <a:blip r:embed="rId2" cstate="print"/>
          <a:srcRect/>
          <a:stretch>
            <a:fillRect/>
          </a:stretch>
        </p:blipFill>
        <p:spPr bwMode="auto">
          <a:xfrm>
            <a:off x="642910" y="214296"/>
            <a:ext cx="1948443" cy="763604"/>
          </a:xfrm>
          <a:prstGeom prst="rect">
            <a:avLst/>
          </a:prstGeom>
          <a:noFill/>
        </p:spPr>
      </p:pic>
      <p:sp>
        <p:nvSpPr>
          <p:cNvPr id="5" name="TextBox 4"/>
          <p:cNvSpPr txBox="1"/>
          <p:nvPr/>
        </p:nvSpPr>
        <p:spPr>
          <a:xfrm>
            <a:off x="1285852" y="1357304"/>
            <a:ext cx="7000924" cy="2677656"/>
          </a:xfrm>
          <a:prstGeom prst="rect">
            <a:avLst/>
          </a:prstGeom>
          <a:noFill/>
        </p:spPr>
        <p:txBody>
          <a:bodyPr wrap="square" rtlCol="0">
            <a:spAutoFit/>
          </a:bodyPr>
          <a:lstStyle/>
          <a:p>
            <a:r>
              <a:rPr lang="zh-CN" altLang="en-US" sz="1600" dirty="0" smtClean="0">
                <a:solidFill>
                  <a:srgbClr val="EEC710"/>
                </a:solidFill>
              </a:rPr>
              <a:t>  </a:t>
            </a:r>
          </a:p>
          <a:p>
            <a:pPr>
              <a:lnSpc>
                <a:spcPct val="150000"/>
              </a:lnSpc>
            </a:pPr>
            <a:r>
              <a:rPr lang="zh-CN" altLang="en-US" sz="1600" dirty="0" smtClean="0">
                <a:solidFill>
                  <a:srgbClr val="CDA40D"/>
                </a:solidFill>
                <a:ea typeface="黑体" pitchFamily="49" charset="-122"/>
              </a:rPr>
              <a:t>合同能源管理（国内简称</a:t>
            </a:r>
            <a:r>
              <a:rPr lang="en-US" altLang="zh-CN" sz="1600" dirty="0" smtClean="0">
                <a:solidFill>
                  <a:srgbClr val="CDA40D"/>
                </a:solidFill>
                <a:ea typeface="黑体" pitchFamily="49" charset="-122"/>
              </a:rPr>
              <a:t>EMC</a:t>
            </a:r>
            <a:r>
              <a:rPr lang="zh-CN" altLang="en-US" sz="1600" dirty="0" smtClean="0">
                <a:solidFill>
                  <a:srgbClr val="CDA40D"/>
                </a:solidFill>
                <a:ea typeface="黑体" pitchFamily="49" charset="-122"/>
              </a:rPr>
              <a:t>）是以减少的能源费用来支付节能项目全部或部分成本的节能业务方式。这种节能投资方式与节能服务公司相互合作，允许客户用未来的节能收益为工厂和设备升级，以降低目前的运行成本；或者节能服务公司（</a:t>
            </a:r>
            <a:r>
              <a:rPr lang="en-US" altLang="zh-CN" sz="1600" dirty="0" err="1" smtClean="0">
                <a:solidFill>
                  <a:srgbClr val="CDA40D"/>
                </a:solidFill>
                <a:ea typeface="黑体" pitchFamily="49" charset="-122"/>
              </a:rPr>
              <a:t>EMCo</a:t>
            </a:r>
            <a:r>
              <a:rPr lang="zh-CN" altLang="en-US" sz="1600" dirty="0" smtClean="0">
                <a:solidFill>
                  <a:srgbClr val="CDA40D"/>
                </a:solidFill>
                <a:ea typeface="黑体" pitchFamily="49" charset="-122"/>
              </a:rPr>
              <a:t>）以承诺节能项目的节能效益、或承包整体能源费用的方式为客户提供节能服务。</a:t>
            </a:r>
          </a:p>
          <a:p>
            <a:r>
              <a:rPr lang="zh-CN" altLang="en-US" sz="1600" dirty="0" smtClean="0">
                <a:solidFill>
                  <a:srgbClr val="CDA40D"/>
                </a:solidFill>
                <a:ea typeface="黑体" pitchFamily="49" charset="-122"/>
              </a:rPr>
              <a:t>  </a:t>
            </a:r>
          </a:p>
          <a:p>
            <a:r>
              <a:rPr lang="zh-CN" altLang="en-US" sz="1600" dirty="0" smtClean="0">
                <a:solidFill>
                  <a:srgbClr val="CDA40D"/>
                </a:solidFill>
                <a:ea typeface="黑体" pitchFamily="49" charset="-122"/>
              </a:rPr>
              <a:t>合同能源管理最重要特点：客户零投资、零风险</a:t>
            </a:r>
            <a:endParaRPr lang="zh-CN" altLang="en-US" sz="1600" dirty="0">
              <a:solidFill>
                <a:srgbClr val="CDA40D"/>
              </a:solidFill>
              <a:ea typeface="黑体"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0" name="Rectangle 3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2051" name="画布 2"/>
          <p:cNvGrpSpPr>
            <a:grpSpLocks noChangeAspect="1"/>
          </p:cNvGrpSpPr>
          <p:nvPr/>
        </p:nvGrpSpPr>
        <p:grpSpPr bwMode="auto">
          <a:xfrm>
            <a:off x="1142976" y="500048"/>
            <a:ext cx="7000924" cy="3904149"/>
            <a:chOff x="1802" y="5076"/>
            <a:chExt cx="7911" cy="4411"/>
          </a:xfrm>
        </p:grpSpPr>
        <p:sp>
          <p:nvSpPr>
            <p:cNvPr id="2079" name="AutoShape 31"/>
            <p:cNvSpPr>
              <a:spLocks noRot="1" noChangeAspect="1" noChangeArrowheads="1" noTextEdit="1"/>
            </p:cNvSpPr>
            <p:nvPr/>
          </p:nvSpPr>
          <p:spPr bwMode="auto">
            <a:xfrm>
              <a:off x="1802" y="5076"/>
              <a:ext cx="7911" cy="4411"/>
            </a:xfrm>
            <a:prstGeom prst="rect">
              <a:avLst/>
            </a:prstGeom>
            <a:noFill/>
            <a:ln w="19050">
              <a:solidFill>
                <a:srgbClr val="EEC710"/>
              </a:solidFill>
            </a:ln>
          </p:spPr>
          <p:txBody>
            <a:bodyPr vert="horz" wrap="square" lIns="91440" tIns="45720" rIns="91440" bIns="45720" numCol="1" anchor="t" anchorCtr="0" compatLnSpc="1">
              <a:prstTxWarp prst="textNoShape">
                <a:avLst/>
              </a:prstTxWarp>
            </a:bodyPr>
            <a:lstStyle/>
            <a:p>
              <a:endParaRPr lang="zh-CN" altLang="en-US"/>
            </a:p>
          </p:txBody>
        </p:sp>
        <p:sp>
          <p:nvSpPr>
            <p:cNvPr id="2078" name="矩形 4"/>
            <p:cNvSpPr>
              <a:spLocks noChangeArrowheads="1"/>
            </p:cNvSpPr>
            <p:nvPr/>
          </p:nvSpPr>
          <p:spPr bwMode="auto">
            <a:xfrm>
              <a:off x="2012" y="5350"/>
              <a:ext cx="3150" cy="489"/>
            </a:xfrm>
            <a:prstGeom prst="rect">
              <a:avLst/>
            </a:prstGeom>
            <a:solidFill>
              <a:srgbClr val="CCFFFF"/>
            </a:solidFill>
            <a:ln w="9525">
              <a:solidFill>
                <a:srgbClr val="CC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zh-CN" sz="12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rPr>
                <a:t>传统节能改造</a:t>
              </a:r>
              <a:endParaRPr kumimoji="0" lang="zh-CN" sz="1200" b="0" i="0" u="none" strike="noStrike" cap="none" normalizeH="0" baseline="0" dirty="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77" name="矩形 5"/>
            <p:cNvSpPr>
              <a:spLocks noChangeArrowheads="1"/>
            </p:cNvSpPr>
            <p:nvPr/>
          </p:nvSpPr>
          <p:spPr bwMode="auto">
            <a:xfrm>
              <a:off x="2012" y="6328"/>
              <a:ext cx="945" cy="489"/>
            </a:xfrm>
            <a:prstGeom prst="rect">
              <a:avLst/>
            </a:prstGeom>
            <a:solidFill>
              <a:srgbClr val="CCFFFF"/>
            </a:solidFill>
            <a:ln w="9525">
              <a:solidFill>
                <a:srgbClr val="CC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smtClean="0">
                  <a:ln>
                    <a:noFill/>
                  </a:ln>
                  <a:solidFill>
                    <a:schemeClr val="tx1">
                      <a:lumMod val="65000"/>
                      <a:lumOff val="35000"/>
                    </a:schemeClr>
                  </a:solidFill>
                  <a:effectLst/>
                  <a:latin typeface="Times New Roman" pitchFamily="18" charset="0"/>
                  <a:ea typeface="宋体" pitchFamily="2" charset="-122"/>
                  <a:cs typeface="Times New Roman" pitchFamily="18" charset="0"/>
                </a:rPr>
                <a:t>电费</a:t>
              </a:r>
              <a:endParaRPr kumimoji="0" lang="zh-CN" sz="1800" b="0" i="0" u="none" strike="noStrike" cap="none" normalizeH="0" baseline="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76" name="矩形 6"/>
            <p:cNvSpPr>
              <a:spLocks noChangeArrowheads="1"/>
            </p:cNvSpPr>
            <p:nvPr/>
          </p:nvSpPr>
          <p:spPr bwMode="auto">
            <a:xfrm>
              <a:off x="3167" y="6328"/>
              <a:ext cx="840" cy="489"/>
            </a:xfrm>
            <a:prstGeom prst="rect">
              <a:avLst/>
            </a:prstGeom>
            <a:solidFill>
              <a:srgbClr val="CCFFFF"/>
            </a:solidFill>
            <a:ln w="9525">
              <a:solidFill>
                <a:srgbClr val="CC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smtClean="0">
                  <a:ln>
                    <a:noFill/>
                  </a:ln>
                  <a:solidFill>
                    <a:schemeClr val="tx1">
                      <a:lumMod val="65000"/>
                      <a:lumOff val="35000"/>
                    </a:schemeClr>
                  </a:solidFill>
                  <a:effectLst/>
                  <a:latin typeface="Times New Roman" pitchFamily="18" charset="0"/>
                  <a:ea typeface="宋体" pitchFamily="2" charset="-122"/>
                  <a:cs typeface="Times New Roman" pitchFamily="18" charset="0"/>
                </a:rPr>
                <a:t>采购费</a:t>
              </a:r>
              <a:endParaRPr kumimoji="0" lang="zh-CN" sz="1800" b="0" i="0" u="none" strike="noStrike" cap="none" normalizeH="0" baseline="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75" name="矩形 9"/>
            <p:cNvSpPr>
              <a:spLocks noChangeArrowheads="1"/>
            </p:cNvSpPr>
            <p:nvPr/>
          </p:nvSpPr>
          <p:spPr bwMode="auto">
            <a:xfrm>
              <a:off x="4322" y="6328"/>
              <a:ext cx="1131" cy="489"/>
            </a:xfrm>
            <a:prstGeom prst="rect">
              <a:avLst/>
            </a:prstGeom>
            <a:solidFill>
              <a:srgbClr val="CCFFFF"/>
            </a:solidFill>
            <a:ln w="9525">
              <a:solidFill>
                <a:srgbClr val="CC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rPr>
                <a:t>维护费</a:t>
              </a:r>
              <a:r>
                <a:rPr kumimoji="0" lang="en-US" altLang="zh-CN" sz="1000" b="1" i="0" u="none" strike="noStrike" cap="none" normalizeH="0" baseline="0" dirty="0" smtClean="0">
                  <a:ln>
                    <a:noFill/>
                  </a:ln>
                  <a:solidFill>
                    <a:schemeClr val="tx1">
                      <a:lumMod val="65000"/>
                      <a:lumOff val="35000"/>
                    </a:schemeClr>
                  </a:solidFill>
                  <a:effectLst/>
                  <a:latin typeface="Arial"/>
                  <a:ea typeface="宋体" pitchFamily="2" charset="-122"/>
                  <a:cs typeface="Times New Roman" pitchFamily="18" charset="0"/>
                </a:rPr>
                <a:t>……</a:t>
              </a:r>
              <a:endParaRPr kumimoji="0" lang="en-US" altLang="zh-CN" sz="1800" b="0" i="0" u="none" strike="noStrike" cap="none" normalizeH="0" baseline="0" dirty="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74" name="自选图形 10"/>
            <p:cNvSpPr>
              <a:spLocks noChangeShapeType="1"/>
            </p:cNvSpPr>
            <p:nvPr/>
          </p:nvSpPr>
          <p:spPr bwMode="auto">
            <a:xfrm>
              <a:off x="3551" y="5820"/>
              <a:ext cx="1365"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73" name="自选图形 11"/>
            <p:cNvSpPr>
              <a:spLocks noChangeShapeType="1"/>
            </p:cNvSpPr>
            <p:nvPr/>
          </p:nvSpPr>
          <p:spPr bwMode="auto">
            <a:xfrm flipH="1">
              <a:off x="2449" y="5820"/>
              <a:ext cx="1102"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72" name="自选图形 12"/>
            <p:cNvSpPr>
              <a:spLocks noChangeShapeType="1"/>
            </p:cNvSpPr>
            <p:nvPr/>
          </p:nvSpPr>
          <p:spPr bwMode="auto">
            <a:xfrm>
              <a:off x="3551" y="5820"/>
              <a:ext cx="1"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71" name="椭圆 13"/>
            <p:cNvSpPr>
              <a:spLocks noChangeArrowheads="1"/>
            </p:cNvSpPr>
            <p:nvPr/>
          </p:nvSpPr>
          <p:spPr bwMode="auto">
            <a:xfrm>
              <a:off x="3062" y="7469"/>
              <a:ext cx="1077" cy="978"/>
            </a:xfrm>
            <a:prstGeom prst="ellipse">
              <a:avLst/>
            </a:prstGeom>
            <a:solidFill>
              <a:srgbClr val="FFFF99"/>
            </a:solidFill>
            <a:ln w="9525">
              <a:solidFill>
                <a:srgbClr val="FFFF99"/>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0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承担</a:t>
              </a:r>
              <a:endParaRPr kumimoji="0" lang="zh-CN" sz="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0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100%</a:t>
              </a:r>
              <a:endParaRPr kumimoji="0" lang="en-US"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2070" name="自选图形 14"/>
            <p:cNvSpPr>
              <a:spLocks noChangeShapeType="1"/>
            </p:cNvSpPr>
            <p:nvPr/>
          </p:nvSpPr>
          <p:spPr bwMode="auto">
            <a:xfrm>
              <a:off x="2449" y="6798"/>
              <a:ext cx="1116" cy="652"/>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9" name="自选图形 15"/>
            <p:cNvSpPr>
              <a:spLocks noChangeShapeType="1"/>
            </p:cNvSpPr>
            <p:nvPr/>
          </p:nvSpPr>
          <p:spPr bwMode="auto">
            <a:xfrm>
              <a:off x="3551" y="6798"/>
              <a:ext cx="14" cy="652"/>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8" name="自选图形 16"/>
            <p:cNvSpPr>
              <a:spLocks noChangeShapeType="1"/>
            </p:cNvSpPr>
            <p:nvPr/>
          </p:nvSpPr>
          <p:spPr bwMode="auto">
            <a:xfrm flipH="1">
              <a:off x="3565" y="6798"/>
              <a:ext cx="1351" cy="652"/>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7" name="矩形 17"/>
            <p:cNvSpPr>
              <a:spLocks noChangeArrowheads="1"/>
            </p:cNvSpPr>
            <p:nvPr/>
          </p:nvSpPr>
          <p:spPr bwMode="auto">
            <a:xfrm>
              <a:off x="6317" y="5350"/>
              <a:ext cx="2940" cy="489"/>
            </a:xfrm>
            <a:prstGeom prst="rect">
              <a:avLst/>
            </a:prstGeom>
            <a:solidFill>
              <a:srgbClr val="FFCC99"/>
            </a:solidFill>
            <a:ln w="9525">
              <a:solidFill>
                <a:srgbClr val="FFCC99"/>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0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rPr>
                <a:t>EMC</a:t>
              </a:r>
              <a:r>
                <a:rPr kumimoji="0" lang="zh-CN" altLang="en-US" sz="10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rPr>
                <a:t>节能改造</a:t>
              </a:r>
              <a:endParaRPr kumimoji="0" lang="zh-CN" altLang="en-US" sz="1800" b="0" i="0" u="none" strike="noStrike" cap="none" normalizeH="0" baseline="0" dirty="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66" name="矩形 18"/>
            <p:cNvSpPr>
              <a:spLocks noChangeArrowheads="1"/>
            </p:cNvSpPr>
            <p:nvPr/>
          </p:nvSpPr>
          <p:spPr bwMode="auto">
            <a:xfrm>
              <a:off x="6317" y="6328"/>
              <a:ext cx="735" cy="489"/>
            </a:xfrm>
            <a:prstGeom prst="rect">
              <a:avLst/>
            </a:prstGeom>
            <a:solidFill>
              <a:srgbClr val="FFCC99"/>
            </a:solidFill>
            <a:ln w="9525">
              <a:solidFill>
                <a:srgbClr val="FFCC9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smtClean="0">
                  <a:ln>
                    <a:noFill/>
                  </a:ln>
                  <a:solidFill>
                    <a:schemeClr val="tx1">
                      <a:lumMod val="65000"/>
                      <a:lumOff val="35000"/>
                    </a:schemeClr>
                  </a:solidFill>
                  <a:effectLst/>
                  <a:latin typeface="Times New Roman" pitchFamily="18" charset="0"/>
                  <a:ea typeface="宋体" pitchFamily="2" charset="-122"/>
                  <a:cs typeface="Times New Roman" pitchFamily="18" charset="0"/>
                </a:rPr>
                <a:t>电费</a:t>
              </a:r>
              <a:endParaRPr kumimoji="0" lang="zh-CN" sz="1800" b="0" i="0" u="none" strike="noStrike" cap="none" normalizeH="0" baseline="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65" name="矩形 19"/>
            <p:cNvSpPr>
              <a:spLocks noChangeArrowheads="1"/>
            </p:cNvSpPr>
            <p:nvPr/>
          </p:nvSpPr>
          <p:spPr bwMode="auto">
            <a:xfrm>
              <a:off x="7367" y="6328"/>
              <a:ext cx="735" cy="489"/>
            </a:xfrm>
            <a:prstGeom prst="rect">
              <a:avLst/>
            </a:prstGeom>
            <a:solidFill>
              <a:srgbClr val="FFCC99"/>
            </a:solidFill>
            <a:ln w="9525">
              <a:solidFill>
                <a:srgbClr val="FFCC9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smtClean="0">
                  <a:ln>
                    <a:noFill/>
                  </a:ln>
                  <a:solidFill>
                    <a:schemeClr val="tx1">
                      <a:lumMod val="65000"/>
                      <a:lumOff val="35000"/>
                    </a:schemeClr>
                  </a:solidFill>
                  <a:effectLst/>
                  <a:latin typeface="Times New Roman" pitchFamily="18" charset="0"/>
                  <a:ea typeface="宋体" pitchFamily="2" charset="-122"/>
                  <a:cs typeface="Times New Roman" pitchFamily="18" charset="0"/>
                </a:rPr>
                <a:t>采购费</a:t>
              </a:r>
              <a:endParaRPr kumimoji="0" lang="zh-CN" sz="1800" b="0" i="0" u="none" strike="noStrike" cap="none" normalizeH="0" baseline="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64" name="矩形 20"/>
            <p:cNvSpPr>
              <a:spLocks noChangeArrowheads="1"/>
            </p:cNvSpPr>
            <p:nvPr/>
          </p:nvSpPr>
          <p:spPr bwMode="auto">
            <a:xfrm>
              <a:off x="8312" y="6328"/>
              <a:ext cx="1365" cy="489"/>
            </a:xfrm>
            <a:prstGeom prst="rect">
              <a:avLst/>
            </a:prstGeom>
            <a:solidFill>
              <a:srgbClr val="FFCC99"/>
            </a:solidFill>
            <a:ln w="9525">
              <a:solidFill>
                <a:srgbClr val="FFCC9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smtClean="0">
                  <a:ln>
                    <a:noFill/>
                  </a:ln>
                  <a:solidFill>
                    <a:schemeClr val="tx1">
                      <a:lumMod val="65000"/>
                      <a:lumOff val="35000"/>
                    </a:schemeClr>
                  </a:solidFill>
                  <a:effectLst/>
                  <a:latin typeface="Times New Roman" pitchFamily="18" charset="0"/>
                  <a:ea typeface="宋体" pitchFamily="2" charset="-122"/>
                  <a:cs typeface="Times New Roman" pitchFamily="18" charset="0"/>
                </a:rPr>
                <a:t>质保费</a:t>
              </a:r>
              <a:r>
                <a:rPr kumimoji="0" lang="en-US" altLang="zh-CN" sz="1000" b="1" i="0" u="none" strike="noStrike" cap="none" normalizeH="0" baseline="0" smtClean="0">
                  <a:ln>
                    <a:noFill/>
                  </a:ln>
                  <a:solidFill>
                    <a:schemeClr val="tx1">
                      <a:lumMod val="65000"/>
                      <a:lumOff val="35000"/>
                    </a:schemeClr>
                  </a:solidFill>
                  <a:effectLst/>
                  <a:latin typeface="Arial"/>
                  <a:ea typeface="宋体" pitchFamily="2" charset="-122"/>
                  <a:cs typeface="Times New Roman" pitchFamily="18" charset="0"/>
                </a:rPr>
                <a:t>……</a:t>
              </a:r>
              <a:endParaRPr kumimoji="0" lang="en-US" altLang="zh-CN" sz="1800" b="0" i="0" u="none" strike="noStrike" cap="none" normalizeH="0" baseline="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63" name="自选图形 21"/>
            <p:cNvSpPr>
              <a:spLocks noChangeShapeType="1"/>
            </p:cNvSpPr>
            <p:nvPr/>
          </p:nvSpPr>
          <p:spPr bwMode="auto">
            <a:xfrm>
              <a:off x="7787" y="5839"/>
              <a:ext cx="998"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2" name="自选图形 22"/>
            <p:cNvSpPr>
              <a:spLocks noChangeShapeType="1"/>
            </p:cNvSpPr>
            <p:nvPr/>
          </p:nvSpPr>
          <p:spPr bwMode="auto">
            <a:xfrm flipH="1">
              <a:off x="6685" y="5839"/>
              <a:ext cx="1102"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1" name="自选图形 23"/>
            <p:cNvSpPr>
              <a:spLocks noChangeShapeType="1"/>
            </p:cNvSpPr>
            <p:nvPr/>
          </p:nvSpPr>
          <p:spPr bwMode="auto">
            <a:xfrm flipH="1">
              <a:off x="7735" y="5839"/>
              <a:ext cx="52" cy="489"/>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60" name="自选图形 24"/>
            <p:cNvSpPr>
              <a:spLocks noChangeShapeType="1"/>
            </p:cNvSpPr>
            <p:nvPr/>
          </p:nvSpPr>
          <p:spPr bwMode="auto">
            <a:xfrm>
              <a:off x="7735" y="6817"/>
              <a:ext cx="525" cy="815"/>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59" name="自选图形 25"/>
            <p:cNvSpPr>
              <a:spLocks noChangeShapeType="1"/>
            </p:cNvSpPr>
            <p:nvPr/>
          </p:nvSpPr>
          <p:spPr bwMode="auto">
            <a:xfrm flipH="1">
              <a:off x="8260" y="6817"/>
              <a:ext cx="735" cy="815"/>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58" name="椭圆 26"/>
            <p:cNvSpPr>
              <a:spLocks noChangeArrowheads="1"/>
            </p:cNvSpPr>
            <p:nvPr/>
          </p:nvSpPr>
          <p:spPr bwMode="auto">
            <a:xfrm>
              <a:off x="6002" y="7469"/>
              <a:ext cx="1365" cy="1141"/>
            </a:xfrm>
            <a:prstGeom prst="ellipse">
              <a:avLst/>
            </a:prstGeom>
            <a:solidFill>
              <a:srgbClr val="FFFF99"/>
            </a:solidFill>
            <a:ln w="9525">
              <a:solidFill>
                <a:srgbClr val="FFFF99"/>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9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sz="12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承担原有</a:t>
              </a:r>
              <a:r>
                <a:rPr kumimoji="0" lang="zh-CN" altLang="en-US" sz="12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部分电费</a:t>
              </a:r>
              <a:endParaRPr kumimoji="0" lang="zh-CN" altLang="en-US" sz="12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2057" name="椭圆 27"/>
            <p:cNvSpPr>
              <a:spLocks noChangeArrowheads="1"/>
            </p:cNvSpPr>
            <p:nvPr/>
          </p:nvSpPr>
          <p:spPr bwMode="auto">
            <a:xfrm>
              <a:off x="7577" y="7632"/>
              <a:ext cx="1365" cy="652"/>
            </a:xfrm>
            <a:prstGeom prst="ellipse">
              <a:avLst/>
            </a:prstGeom>
            <a:solidFill>
              <a:srgbClr val="FFFF99"/>
            </a:solidFill>
            <a:ln w="9525">
              <a:solidFill>
                <a:srgbClr val="FFFF99"/>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zh-CN" sz="12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承担</a:t>
              </a:r>
              <a:r>
                <a:rPr kumimoji="0" lang="en-US" altLang="zh-CN" sz="12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0%</a:t>
              </a:r>
              <a:endParaRPr kumimoji="0" lang="en-US" altLang="zh-CN" sz="12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2056" name="自选图形 28"/>
            <p:cNvSpPr>
              <a:spLocks noChangeShapeType="1"/>
            </p:cNvSpPr>
            <p:nvPr/>
          </p:nvSpPr>
          <p:spPr bwMode="auto">
            <a:xfrm>
              <a:off x="6685" y="6817"/>
              <a:ext cx="1" cy="652"/>
            </a:xfrm>
            <a:prstGeom prst="straightConnector1">
              <a:avLst/>
            </a:prstGeom>
            <a:noFill/>
            <a:ln w="19050">
              <a:solidFill>
                <a:srgbClr val="EEC71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55" name="矩形 29"/>
            <p:cNvSpPr>
              <a:spLocks noChangeArrowheads="1"/>
            </p:cNvSpPr>
            <p:nvPr/>
          </p:nvSpPr>
          <p:spPr bwMode="auto">
            <a:xfrm>
              <a:off x="2118" y="8881"/>
              <a:ext cx="7245" cy="506"/>
            </a:xfrm>
            <a:prstGeom prst="rect">
              <a:avLst/>
            </a:prstGeom>
            <a:solidFill>
              <a:srgbClr val="99CCFF"/>
            </a:solidFill>
            <a:ln w="9525">
              <a:solidFill>
                <a:srgbClr val="99CC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1000" b="1" i="0" u="none" strike="noStrike" cap="none" normalizeH="0" baseline="0" dirty="0" smtClean="0">
                  <a:ln>
                    <a:noFill/>
                  </a:ln>
                  <a:solidFill>
                    <a:schemeClr val="tx1">
                      <a:lumMod val="65000"/>
                      <a:lumOff val="35000"/>
                    </a:schemeClr>
                  </a:solidFill>
                  <a:effectLst/>
                  <a:latin typeface="Times New Roman" pitchFamily="18" charset="0"/>
                  <a:ea typeface="宋体" pitchFamily="2" charset="-122"/>
                  <a:cs typeface="Times New Roman" pitchFamily="18" charset="0"/>
                </a:rPr>
                <a:t>用能单位</a:t>
              </a:r>
              <a:endParaRPr kumimoji="0" lang="zh-CN" sz="1800" b="0" i="0" u="none" strike="noStrike" cap="none" normalizeH="0" baseline="0" dirty="0" smtClean="0">
                <a:ln>
                  <a:noFill/>
                </a:ln>
                <a:solidFill>
                  <a:schemeClr val="tx1">
                    <a:lumMod val="65000"/>
                    <a:lumOff val="35000"/>
                  </a:schemeClr>
                </a:solidFill>
                <a:effectLst/>
                <a:latin typeface="Arial" pitchFamily="34" charset="0"/>
                <a:ea typeface="宋体" pitchFamily="2" charset="-122"/>
                <a:cs typeface="宋体" pitchFamily="2" charset="-122"/>
              </a:endParaRPr>
            </a:p>
          </p:txBody>
        </p:sp>
        <p:sp>
          <p:nvSpPr>
            <p:cNvPr id="2054" name="直线 30"/>
            <p:cNvSpPr>
              <a:spLocks noChangeShapeType="1"/>
            </p:cNvSpPr>
            <p:nvPr/>
          </p:nvSpPr>
          <p:spPr bwMode="auto">
            <a:xfrm>
              <a:off x="3655" y="8428"/>
              <a:ext cx="1" cy="489"/>
            </a:xfrm>
            <a:prstGeom prst="line">
              <a:avLst/>
            </a:prstGeom>
            <a:noFill/>
            <a:ln w="19050">
              <a:solidFill>
                <a:srgbClr val="EEC710"/>
              </a:solidFill>
              <a:round/>
              <a:headEnd/>
              <a:tailEnd type="triangle" w="med" len="med"/>
            </a:ln>
          </p:spPr>
          <p:txBody>
            <a:bodyPr vert="horz" wrap="square" lIns="91440" tIns="45720" rIns="91440" bIns="45720" numCol="1" anchor="t" anchorCtr="0" compatLnSpc="1">
              <a:prstTxWarp prst="textNoShape">
                <a:avLst/>
              </a:prstTxWarp>
            </a:bodyPr>
            <a:lstStyle/>
            <a:p>
              <a:endParaRPr lang="zh-CN" altLang="en-US"/>
            </a:p>
          </p:txBody>
        </p:sp>
        <p:sp>
          <p:nvSpPr>
            <p:cNvPr id="2053" name="直线 31"/>
            <p:cNvSpPr>
              <a:spLocks noChangeShapeType="1"/>
            </p:cNvSpPr>
            <p:nvPr/>
          </p:nvSpPr>
          <p:spPr bwMode="auto">
            <a:xfrm>
              <a:off x="6737" y="8610"/>
              <a:ext cx="0" cy="326"/>
            </a:xfrm>
            <a:prstGeom prst="line">
              <a:avLst/>
            </a:prstGeom>
            <a:noFill/>
            <a:ln w="19050">
              <a:solidFill>
                <a:srgbClr val="EEC710"/>
              </a:solidFill>
              <a:round/>
              <a:headEnd/>
              <a:tailEnd type="triangle" w="med" len="med"/>
            </a:ln>
          </p:spPr>
          <p:txBody>
            <a:bodyPr vert="horz" wrap="square" lIns="91440" tIns="45720" rIns="91440" bIns="45720" numCol="1" anchor="t" anchorCtr="0" compatLnSpc="1">
              <a:prstTxWarp prst="textNoShape">
                <a:avLst/>
              </a:prstTxWarp>
            </a:bodyPr>
            <a:lstStyle/>
            <a:p>
              <a:endParaRPr lang="zh-CN" altLang="en-US"/>
            </a:p>
          </p:txBody>
        </p:sp>
        <p:sp>
          <p:nvSpPr>
            <p:cNvPr id="2052" name="直线 32"/>
            <p:cNvSpPr>
              <a:spLocks noChangeShapeType="1"/>
            </p:cNvSpPr>
            <p:nvPr/>
          </p:nvSpPr>
          <p:spPr bwMode="auto">
            <a:xfrm>
              <a:off x="8312" y="8284"/>
              <a:ext cx="0" cy="652"/>
            </a:xfrm>
            <a:prstGeom prst="line">
              <a:avLst/>
            </a:prstGeom>
            <a:noFill/>
            <a:ln w="19050">
              <a:solidFill>
                <a:srgbClr val="EEC710"/>
              </a:solidFill>
              <a:round/>
              <a:headEnd/>
              <a:tailEnd type="triangle" w="med" len="med"/>
            </a:ln>
          </p:spPr>
          <p:txBody>
            <a:bodyPr vert="horz" wrap="square" lIns="91440" tIns="45720" rIns="91440" bIns="45720" numCol="1" anchor="t" anchorCtr="0" compatLnSpc="1">
              <a:prstTxWarp prst="textNoShape">
                <a:avLst/>
              </a:prstTxWarp>
            </a:bodyPr>
            <a:lstStyle/>
            <a:p>
              <a:endParaRPr lang="zh-CN" altLang="en-US"/>
            </a:p>
          </p:txBody>
        </p:sp>
      </p:grpSp>
      <p:sp>
        <p:nvSpPr>
          <p:cNvPr id="33" name="TextBox 32"/>
          <p:cNvSpPr txBox="1"/>
          <p:nvPr/>
        </p:nvSpPr>
        <p:spPr>
          <a:xfrm>
            <a:off x="3143240" y="4643452"/>
            <a:ext cx="3286148" cy="276999"/>
          </a:xfrm>
          <a:prstGeom prst="rect">
            <a:avLst/>
          </a:prstGeom>
          <a:no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传统节能改造与</a:t>
            </a:r>
            <a:r>
              <a:rPr lang="en-US" altLang="zh-CN" sz="1200" dirty="0" smtClean="0">
                <a:solidFill>
                  <a:srgbClr val="EEC710"/>
                </a:solidFill>
                <a:latin typeface="Arial Unicode MS" pitchFamily="34" charset="-122"/>
                <a:ea typeface="Arial Unicode MS" pitchFamily="34" charset="-122"/>
                <a:cs typeface="Arial Unicode MS" pitchFamily="34" charset="-122"/>
              </a:rPr>
              <a:t>EMC</a:t>
            </a:r>
            <a:r>
              <a:rPr lang="zh-CN" altLang="en-US" sz="1200" dirty="0" smtClean="0">
                <a:solidFill>
                  <a:srgbClr val="EEC710"/>
                </a:solidFill>
                <a:latin typeface="Arial Unicode MS" pitchFamily="34" charset="-122"/>
                <a:ea typeface="Arial Unicode MS" pitchFamily="34" charset="-122"/>
                <a:cs typeface="Arial Unicode MS" pitchFamily="34" charset="-122"/>
              </a:rPr>
              <a:t>节能改造方式对比图</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字幕 2"/>
          <p:cNvSpPr txBox="1">
            <a:spLocks noChangeArrowheads="1"/>
          </p:cNvSpPr>
          <p:nvPr/>
        </p:nvSpPr>
        <p:spPr bwMode="auto">
          <a:xfrm>
            <a:off x="285720" y="1428742"/>
            <a:ext cx="8572560" cy="2857519"/>
          </a:xfrm>
          <a:prstGeom prst="rect">
            <a:avLst/>
          </a:prstGeom>
          <a:noFill/>
          <a:ln w="9525">
            <a:noFill/>
            <a:miter lim="800000"/>
            <a:headEnd/>
            <a:tailEnd/>
          </a:ln>
        </p:spPr>
        <p:txBody>
          <a:bodyPr/>
          <a:lstStyle/>
          <a:p>
            <a:pPr>
              <a:buClr>
                <a:srgbClr val="CDA40D"/>
              </a:buClr>
              <a:buFont typeface="Wingdings" pitchFamily="2" charset="2"/>
              <a:buChar char="Ø"/>
            </a:pPr>
            <a:r>
              <a:rPr lang="en-US" sz="1200" dirty="0">
                <a:solidFill>
                  <a:srgbClr val="EEC710"/>
                </a:solidFill>
                <a:latin typeface="黑体" pitchFamily="49" charset="-122"/>
                <a:ea typeface="黑体" pitchFamily="49" charset="-122"/>
              </a:rPr>
              <a:t> EMC</a:t>
            </a:r>
            <a:r>
              <a:rPr lang="zh-CN" altLang="en-US" sz="1200" dirty="0">
                <a:solidFill>
                  <a:srgbClr val="EEC710"/>
                </a:solidFill>
                <a:latin typeface="黑体" pitchFamily="49" charset="-122"/>
                <a:ea typeface="黑体" pitchFamily="49" charset="-122"/>
              </a:rPr>
              <a:t>项目特点</a:t>
            </a:r>
            <a:endParaRPr lang="en-US" sz="1200" dirty="0">
              <a:solidFill>
                <a:srgbClr val="EEC710"/>
              </a:solidFill>
              <a:latin typeface="黑体" pitchFamily="49" charset="-122"/>
              <a:ea typeface="黑体" pitchFamily="49" charset="-122"/>
            </a:endParaRPr>
          </a:p>
          <a:p>
            <a:pPr>
              <a:buClr>
                <a:srgbClr val="CDA40D"/>
              </a:buClr>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a:solidFill>
                  <a:schemeClr val="bg2">
                    <a:lumMod val="50000"/>
                  </a:schemeClr>
                </a:solidFill>
                <a:latin typeface="黑体" pitchFamily="49" charset="-122"/>
                <a:ea typeface="黑体" pitchFamily="49" charset="-122"/>
              </a:rPr>
              <a:t>节能效率高</a:t>
            </a:r>
            <a:r>
              <a:rPr lang="zh-CN" altLang="en-US" sz="1200" dirty="0">
                <a:solidFill>
                  <a:srgbClr val="EEC710"/>
                </a:solidFill>
                <a:latin typeface="黑体" pitchFamily="49" charset="-122"/>
                <a:ea typeface="黑体" pitchFamily="49" charset="-122"/>
              </a:rPr>
              <a:t>：项目的节能率一般</a:t>
            </a:r>
            <a:r>
              <a:rPr lang="zh-CN" altLang="en-US" sz="1200" dirty="0" smtClean="0">
                <a:solidFill>
                  <a:srgbClr val="EEC710"/>
                </a:solidFill>
                <a:latin typeface="黑体" pitchFamily="49" charset="-122"/>
                <a:ea typeface="黑体" pitchFamily="49" charset="-122"/>
              </a:rPr>
              <a:t>在</a:t>
            </a:r>
            <a:r>
              <a:rPr lang="en-US" sz="1200" dirty="0" smtClean="0">
                <a:solidFill>
                  <a:srgbClr val="EEC710"/>
                </a:solidFill>
                <a:latin typeface="黑体" pitchFamily="49" charset="-122"/>
                <a:ea typeface="黑体" pitchFamily="49" charset="-122"/>
              </a:rPr>
              <a:t>50%</a:t>
            </a:r>
            <a:r>
              <a:rPr lang="zh-CN" altLang="en-US" sz="1200" dirty="0" smtClean="0">
                <a:solidFill>
                  <a:srgbClr val="EEC710"/>
                </a:solidFill>
                <a:latin typeface="黑体" pitchFamily="49" charset="-122"/>
                <a:ea typeface="黑体" pitchFamily="49" charset="-122"/>
              </a:rPr>
              <a:t>以上。 </a:t>
            </a:r>
            <a:r>
              <a:rPr lang="zh-CN" altLang="en-US" sz="1200" dirty="0">
                <a:solidFill>
                  <a:srgbClr val="EEC710"/>
                </a:solidFill>
                <a:latin typeface="黑体" pitchFamily="49" charset="-122"/>
                <a:ea typeface="黑体" pitchFamily="49" charset="-122"/>
              </a:rPr>
              <a:t>　　</a:t>
            </a:r>
          </a:p>
          <a:p>
            <a:pPr>
              <a:buClr>
                <a:srgbClr val="CDA40D"/>
              </a:buClr>
              <a:buSzPct val="50000"/>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a:solidFill>
                  <a:schemeClr val="bg2">
                    <a:lumMod val="50000"/>
                  </a:schemeClr>
                </a:solidFill>
                <a:latin typeface="黑体" pitchFamily="49" charset="-122"/>
                <a:ea typeface="黑体" pitchFamily="49" charset="-122"/>
              </a:rPr>
              <a:t>客户零投资</a:t>
            </a:r>
            <a:r>
              <a:rPr lang="zh-CN" altLang="en-US" sz="1200" dirty="0">
                <a:solidFill>
                  <a:srgbClr val="EEC710"/>
                </a:solidFill>
                <a:latin typeface="黑体" pitchFamily="49" charset="-122"/>
                <a:ea typeface="黑体" pitchFamily="49" charset="-122"/>
              </a:rPr>
              <a:t>：全部设计、审计、融资、采购、施工监测等均</a:t>
            </a:r>
            <a:r>
              <a:rPr lang="zh-CN" altLang="en-US" sz="1200" dirty="0" smtClean="0">
                <a:solidFill>
                  <a:srgbClr val="EEC710"/>
                </a:solidFill>
                <a:latin typeface="黑体" pitchFamily="49" charset="-122"/>
                <a:ea typeface="黑体" pitchFamily="49" charset="-122"/>
              </a:rPr>
              <a:t>由节能服务公司（</a:t>
            </a:r>
            <a:r>
              <a:rPr lang="en-US" altLang="zh-CN" sz="1200" dirty="0" err="1" smtClean="0">
                <a:solidFill>
                  <a:srgbClr val="EEC710"/>
                </a:solidFill>
                <a:latin typeface="黑体" pitchFamily="49" charset="-122"/>
                <a:ea typeface="黑体" pitchFamily="49" charset="-122"/>
              </a:rPr>
              <a:t>EMCo</a:t>
            </a:r>
            <a:r>
              <a:rPr lang="zh-CN" altLang="en-US" sz="1200" dirty="0" smtClean="0">
                <a:solidFill>
                  <a:srgbClr val="EEC710"/>
                </a:solidFill>
                <a:latin typeface="黑体" pitchFamily="49" charset="-122"/>
                <a:ea typeface="黑体" pitchFamily="49" charset="-122"/>
              </a:rPr>
              <a:t>）负责</a:t>
            </a:r>
            <a:r>
              <a:rPr lang="zh-CN" altLang="en-US" sz="1200" dirty="0">
                <a:solidFill>
                  <a:srgbClr val="EEC710"/>
                </a:solidFill>
                <a:latin typeface="黑体" pitchFamily="49" charset="-122"/>
                <a:ea typeface="黑体" pitchFamily="49" charset="-122"/>
              </a:rPr>
              <a:t>，不需要客户投资。</a:t>
            </a:r>
          </a:p>
          <a:p>
            <a:pPr>
              <a:buClr>
                <a:srgbClr val="CDA40D"/>
              </a:buClr>
              <a:buSzPct val="50000"/>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smtClean="0">
                <a:solidFill>
                  <a:schemeClr val="bg2">
                    <a:lumMod val="50000"/>
                  </a:schemeClr>
                </a:solidFill>
                <a:latin typeface="黑体" pitchFamily="49" charset="-122"/>
                <a:ea typeface="黑体" pitchFamily="49" charset="-122"/>
              </a:rPr>
              <a:t>节能</a:t>
            </a:r>
            <a:r>
              <a:rPr lang="zh-CN" altLang="en-US" sz="1200" dirty="0">
                <a:solidFill>
                  <a:schemeClr val="bg2">
                    <a:lumMod val="50000"/>
                  </a:schemeClr>
                </a:solidFill>
                <a:latin typeface="黑体" pitchFamily="49" charset="-122"/>
                <a:ea typeface="黑体" pitchFamily="49" charset="-122"/>
              </a:rPr>
              <a:t>更专业</a:t>
            </a:r>
            <a:r>
              <a:rPr lang="zh-CN" altLang="en-US" sz="1200" dirty="0">
                <a:solidFill>
                  <a:srgbClr val="EEC710"/>
                </a:solidFill>
                <a:latin typeface="黑体" pitchFamily="49" charset="-122"/>
                <a:ea typeface="黑体" pitchFamily="49" charset="-122"/>
              </a:rPr>
              <a:t>： </a:t>
            </a:r>
            <a:r>
              <a:rPr lang="zh-CN" altLang="en-US" sz="1200" dirty="0" smtClean="0">
                <a:solidFill>
                  <a:srgbClr val="EEC710"/>
                </a:solidFill>
                <a:latin typeface="黑体" pitchFamily="49" charset="-122"/>
                <a:ea typeface="黑体" pitchFamily="49" charset="-122"/>
              </a:rPr>
              <a:t>节能服务公司提供</a:t>
            </a:r>
            <a:r>
              <a:rPr lang="zh-CN" altLang="en-US" sz="1200" dirty="0">
                <a:solidFill>
                  <a:srgbClr val="EEC710"/>
                </a:solidFill>
                <a:latin typeface="黑体" pitchFamily="49" charset="-122"/>
                <a:ea typeface="黑体" pitchFamily="49" charset="-122"/>
              </a:rPr>
              <a:t>能源诊断、改善方案评估、</a:t>
            </a:r>
            <a:r>
              <a:rPr lang="zh-CN" altLang="en-US" sz="1200" dirty="0" smtClean="0">
                <a:solidFill>
                  <a:srgbClr val="EEC710"/>
                </a:solidFill>
                <a:latin typeface="黑体" pitchFamily="49" charset="-122"/>
                <a:ea typeface="黑体" pitchFamily="49" charset="-122"/>
              </a:rPr>
              <a:t>工程设计与施工</a:t>
            </a:r>
            <a:r>
              <a:rPr lang="zh-CN" altLang="en-US" sz="1200" dirty="0">
                <a:solidFill>
                  <a:srgbClr val="EEC710"/>
                </a:solidFill>
                <a:latin typeface="黑体" pitchFamily="49" charset="-122"/>
                <a:ea typeface="黑体" pitchFamily="49" charset="-122"/>
              </a:rPr>
              <a:t>、监造管理、资金与财务计划等全面性</a:t>
            </a:r>
            <a:r>
              <a:rPr lang="zh-CN" altLang="en-US" sz="1200" dirty="0" smtClean="0">
                <a:solidFill>
                  <a:srgbClr val="EEC710"/>
                </a:solidFill>
                <a:latin typeface="黑体" pitchFamily="49" charset="-122"/>
                <a:ea typeface="黑体" pitchFamily="49" charset="-122"/>
              </a:rPr>
              <a:t>服务。</a:t>
            </a: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a:solidFill>
                  <a:schemeClr val="bg2">
                    <a:lumMod val="50000"/>
                  </a:schemeClr>
                </a:solidFill>
                <a:latin typeface="黑体" pitchFamily="49" charset="-122"/>
                <a:ea typeface="黑体" pitchFamily="49" charset="-122"/>
              </a:rPr>
              <a:t>客户风险低</a:t>
            </a:r>
            <a:r>
              <a:rPr lang="zh-CN" altLang="en-US" sz="1200" dirty="0">
                <a:solidFill>
                  <a:srgbClr val="EEC710"/>
                </a:solidFill>
                <a:latin typeface="黑体" pitchFamily="49" charset="-122"/>
                <a:ea typeface="黑体" pitchFamily="49" charset="-122"/>
              </a:rPr>
              <a:t>：客户无须投资大笔资金即可导入节能产品及技术，专业化服务，风险很低。</a:t>
            </a:r>
          </a:p>
          <a:p>
            <a:pPr>
              <a:buClr>
                <a:srgbClr val="CDA40D"/>
              </a:buClr>
              <a:buSzPct val="50000"/>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a:solidFill>
                  <a:schemeClr val="bg2">
                    <a:lumMod val="50000"/>
                  </a:schemeClr>
                </a:solidFill>
                <a:latin typeface="黑体" pitchFamily="49" charset="-122"/>
                <a:ea typeface="黑体" pitchFamily="49" charset="-122"/>
              </a:rPr>
              <a:t>改善现金流</a:t>
            </a:r>
            <a:r>
              <a:rPr lang="zh-CN" altLang="en-US" sz="1200" dirty="0">
                <a:solidFill>
                  <a:srgbClr val="EEC710"/>
                </a:solidFill>
                <a:latin typeface="黑体" pitchFamily="49" charset="-122"/>
                <a:ea typeface="黑体" pitchFamily="49" charset="-122"/>
              </a:rPr>
              <a:t>：客户</a:t>
            </a:r>
            <a:r>
              <a:rPr lang="zh-CN" altLang="en-US" sz="1200" dirty="0" smtClean="0">
                <a:solidFill>
                  <a:srgbClr val="EEC710"/>
                </a:solidFill>
                <a:latin typeface="黑体" pitchFamily="49" charset="-122"/>
                <a:ea typeface="黑体" pitchFamily="49" charset="-122"/>
              </a:rPr>
              <a:t>借助节能服务公司</a:t>
            </a:r>
            <a:r>
              <a:rPr lang="en-US" altLang="zh-CN" sz="1200" dirty="0" smtClean="0">
                <a:solidFill>
                  <a:srgbClr val="EEC710"/>
                </a:solidFill>
                <a:latin typeface="黑体" pitchFamily="49" charset="-122"/>
                <a:ea typeface="黑体" pitchFamily="49" charset="-122"/>
              </a:rPr>
              <a:t>(</a:t>
            </a:r>
            <a:r>
              <a:rPr lang="en-US" sz="1200" dirty="0" err="1" smtClean="0">
                <a:solidFill>
                  <a:srgbClr val="EEC710"/>
                </a:solidFill>
                <a:latin typeface="黑体" pitchFamily="49" charset="-122"/>
                <a:ea typeface="黑体" pitchFamily="49" charset="-122"/>
              </a:rPr>
              <a:t>EMCo</a:t>
            </a:r>
            <a:r>
              <a:rPr lang="en-US" altLang="zh-CN" sz="1200" dirty="0" smtClean="0">
                <a:solidFill>
                  <a:srgbClr val="EEC710"/>
                </a:solidFill>
                <a:latin typeface="黑体" pitchFamily="49" charset="-122"/>
                <a:ea typeface="黑体" pitchFamily="49" charset="-122"/>
              </a:rPr>
              <a:t>)</a:t>
            </a:r>
            <a:r>
              <a:rPr lang="zh-CN" altLang="en-US" sz="1200" dirty="0" smtClean="0">
                <a:solidFill>
                  <a:srgbClr val="EEC710"/>
                </a:solidFill>
                <a:latin typeface="黑体" pitchFamily="49" charset="-122"/>
                <a:ea typeface="黑体" pitchFamily="49" charset="-122"/>
              </a:rPr>
              <a:t>实施</a:t>
            </a:r>
            <a:r>
              <a:rPr lang="zh-CN" altLang="en-US" sz="1200" dirty="0">
                <a:solidFill>
                  <a:srgbClr val="EEC710"/>
                </a:solidFill>
                <a:latin typeface="黑体" pitchFamily="49" charset="-122"/>
                <a:ea typeface="黑体" pitchFamily="49" charset="-122"/>
              </a:rPr>
              <a:t>节能服务，可以改善现金流量，把有限的资金投资在其他更优先的投资领域。</a:t>
            </a:r>
          </a:p>
          <a:p>
            <a:pPr>
              <a:buClr>
                <a:srgbClr val="CDA40D"/>
              </a:buClr>
              <a:buSzPct val="50000"/>
              <a:buFont typeface="Wingdings" pitchFamily="2" charset="2"/>
              <a:buChar char="Ø"/>
            </a:pPr>
            <a:endParaRPr lang="zh-CN" altLang="en-US" sz="1200" dirty="0">
              <a:solidFill>
                <a:srgbClr val="EEC710"/>
              </a:solidFill>
              <a:latin typeface="黑体" pitchFamily="49" charset="-122"/>
              <a:ea typeface="黑体" pitchFamily="49" charset="-122"/>
            </a:endParaRPr>
          </a:p>
          <a:p>
            <a:pPr>
              <a:buClr>
                <a:srgbClr val="CDA40D"/>
              </a:buClr>
              <a:buSzPct val="50000"/>
              <a:buFont typeface="Wingdings" pitchFamily="2" charset="2"/>
              <a:buChar char="Ø"/>
            </a:pPr>
            <a:r>
              <a:rPr lang="zh-CN" altLang="en-US" sz="1200" dirty="0">
                <a:solidFill>
                  <a:schemeClr val="bg2">
                    <a:lumMod val="50000"/>
                  </a:schemeClr>
                </a:solidFill>
                <a:latin typeface="黑体" pitchFamily="49" charset="-122"/>
                <a:ea typeface="黑体" pitchFamily="49" charset="-122"/>
              </a:rPr>
              <a:t>提升竞争力</a:t>
            </a:r>
            <a:r>
              <a:rPr lang="zh-CN" altLang="en-US" sz="1200" dirty="0">
                <a:solidFill>
                  <a:srgbClr val="EEC710"/>
                </a:solidFill>
                <a:latin typeface="黑体" pitchFamily="49" charset="-122"/>
                <a:ea typeface="黑体" pitchFamily="49" charset="-122"/>
              </a:rPr>
              <a:t>：客户实施节能改进，节约能源，减少能源成本支出，改善环境品质，建立绿色企业形象，增强市场竞争优势。</a:t>
            </a:r>
            <a:r>
              <a:rPr lang="zh-CN" altLang="en-US" sz="1200" dirty="0">
                <a:solidFill>
                  <a:srgbClr val="EEC710"/>
                </a:solidFill>
                <a:ea typeface="黑体" pitchFamily="49" charset="-122"/>
              </a:rPr>
              <a:t> </a:t>
            </a:r>
          </a:p>
        </p:txBody>
      </p:sp>
      <p:cxnSp>
        <p:nvCxnSpPr>
          <p:cNvPr id="3" name="直接连接符 2"/>
          <p:cNvCxnSpPr/>
          <p:nvPr/>
        </p:nvCxnSpPr>
        <p:spPr>
          <a:xfrm>
            <a:off x="0" y="1071552"/>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14678" y="500048"/>
            <a:ext cx="4857784" cy="507831"/>
          </a:xfrm>
          <a:prstGeom prst="rect">
            <a:avLst/>
          </a:prstGeom>
          <a:noFill/>
        </p:spPr>
        <p:txBody>
          <a:bodyPr wrap="square" rtlCol="0">
            <a:spAutoFit/>
          </a:bodyPr>
          <a:lstStyle/>
          <a:p>
            <a:pPr lvl="0" indent="304800" fontAlgn="base">
              <a:lnSpc>
                <a:spcPct val="150000"/>
              </a:lnSpc>
              <a:spcBef>
                <a:spcPct val="0"/>
              </a:spcBef>
              <a:spcAft>
                <a:spcPct val="0"/>
              </a:spcAft>
            </a:pPr>
            <a:r>
              <a:rPr lang="zh-CN" altLang="en-US" dirty="0" smtClean="0">
                <a:solidFill>
                  <a:srgbClr val="EEC710"/>
                </a:solidFill>
                <a:latin typeface="黑体" pitchFamily="49" charset="-122"/>
                <a:ea typeface="黑体" pitchFamily="49" charset="-122"/>
                <a:cs typeface="Times New Roman" pitchFamily="18" charset="0"/>
              </a:rPr>
              <a:t>合同能源管理模式进行节能改造特点</a:t>
            </a:r>
            <a:endParaRPr lang="en-US" altLang="zh-CN" dirty="0" smtClean="0">
              <a:solidFill>
                <a:srgbClr val="EEC710"/>
              </a:solidFill>
              <a:latin typeface="黑体" pitchFamily="49" charset="-122"/>
              <a:ea typeface="黑体" pitchFamily="49" charset="-122"/>
              <a:cs typeface="Times New Roman" pitchFamily="18" charset="0"/>
            </a:endParaRPr>
          </a:p>
        </p:txBody>
      </p:sp>
      <p:pic>
        <p:nvPicPr>
          <p:cNvPr id="5" name="Picture 2" descr="C:\Users\S41\Desktop\849649832243832907.png"/>
          <p:cNvPicPr>
            <a:picLocks noChangeAspect="1" noChangeArrowheads="1"/>
          </p:cNvPicPr>
          <p:nvPr/>
        </p:nvPicPr>
        <p:blipFill>
          <a:blip r:embed="rId2" cstate="print"/>
          <a:srcRect/>
          <a:stretch>
            <a:fillRect/>
          </a:stretch>
        </p:blipFill>
        <p:spPr bwMode="auto">
          <a:xfrm>
            <a:off x="642910" y="214296"/>
            <a:ext cx="1948443" cy="76360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642910" y="214296"/>
            <a:ext cx="1948443" cy="763604"/>
          </a:xfrm>
          <a:prstGeom prst="rect">
            <a:avLst/>
          </a:prstGeom>
          <a:noFill/>
        </p:spPr>
      </p:pic>
      <p:cxnSp>
        <p:nvCxnSpPr>
          <p:cNvPr id="3" name="直接连接符 2"/>
          <p:cNvCxnSpPr/>
          <p:nvPr/>
        </p:nvCxnSpPr>
        <p:spPr>
          <a:xfrm>
            <a:off x="0" y="1071552"/>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71868" y="500048"/>
            <a:ext cx="4214842" cy="369332"/>
          </a:xfrm>
          <a:prstGeom prst="rect">
            <a:avLst/>
          </a:prstGeom>
          <a:noFill/>
        </p:spPr>
        <p:txBody>
          <a:bodyPr wrap="square" rtlCol="0">
            <a:spAutoFit/>
          </a:bodyPr>
          <a:lstStyle/>
          <a:p>
            <a:pPr lvl="0"/>
            <a:r>
              <a:rPr lang="zh-CN" altLang="en-US" dirty="0" smtClean="0">
                <a:solidFill>
                  <a:srgbClr val="EEC710"/>
                </a:solidFill>
                <a:latin typeface="Arial Unicode MS" pitchFamily="34" charset="-122"/>
                <a:ea typeface="Arial Unicode MS" pitchFamily="34" charset="-122"/>
                <a:cs typeface="Arial Unicode MS" pitchFamily="34" charset="-122"/>
              </a:rPr>
              <a:t>节能服务公司（</a:t>
            </a:r>
            <a:r>
              <a:rPr lang="en-US" altLang="zh-CN" dirty="0" smtClean="0">
                <a:solidFill>
                  <a:srgbClr val="EEC710"/>
                </a:solidFill>
                <a:latin typeface="Arial Unicode MS" pitchFamily="34" charset="-122"/>
                <a:ea typeface="Arial Unicode MS" pitchFamily="34" charset="-122"/>
                <a:cs typeface="Arial Unicode MS" pitchFamily="34" charset="-122"/>
              </a:rPr>
              <a:t>EMCO</a:t>
            </a:r>
            <a:r>
              <a:rPr lang="zh-CN" altLang="en-US" dirty="0" smtClean="0">
                <a:solidFill>
                  <a:srgbClr val="EEC710"/>
                </a:solidFill>
                <a:latin typeface="Arial Unicode MS" pitchFamily="34" charset="-122"/>
                <a:ea typeface="Arial Unicode MS" pitchFamily="34" charset="-122"/>
                <a:cs typeface="Arial Unicode MS" pitchFamily="34" charset="-122"/>
              </a:rPr>
              <a:t>）运营模式</a:t>
            </a:r>
            <a:endParaRPr lang="zh-CN" altLang="en-US" dirty="0">
              <a:solidFill>
                <a:srgbClr val="EEC710"/>
              </a:solidFill>
              <a:latin typeface="Arial Unicode MS" pitchFamily="34" charset="-122"/>
              <a:ea typeface="Arial Unicode MS" pitchFamily="34" charset="-122"/>
              <a:cs typeface="Arial Unicode MS" pitchFamily="34" charset="-122"/>
            </a:endParaRPr>
          </a:p>
        </p:txBody>
      </p:sp>
      <p:sp>
        <p:nvSpPr>
          <p:cNvPr id="5" name="矩形 4"/>
          <p:cNvSpPr/>
          <p:nvPr/>
        </p:nvSpPr>
        <p:spPr>
          <a:xfrm>
            <a:off x="1643042" y="1214428"/>
            <a:ext cx="5429288" cy="614399"/>
          </a:xfrm>
          <a:prstGeom prst="rect">
            <a:avLst/>
          </a:prstGeom>
        </p:spPr>
        <p:txBody>
          <a:bodyPr wrap="square">
            <a:spAutoFit/>
          </a:bodyPr>
          <a:lstStyle/>
          <a:p>
            <a:pPr>
              <a:lnSpc>
                <a:spcPct val="150000"/>
              </a:lnSpc>
            </a:pPr>
            <a:r>
              <a:rPr lang="en-US" sz="1200" dirty="0" smtClean="0">
                <a:solidFill>
                  <a:schemeClr val="bg2">
                    <a:lumMod val="50000"/>
                  </a:schemeClr>
                </a:solidFill>
                <a:latin typeface="黑体" pitchFamily="49" charset="-122"/>
                <a:ea typeface="黑体" pitchFamily="49" charset="-122"/>
                <a:cs typeface="Arial Unicode MS" pitchFamily="34" charset="-122"/>
              </a:rPr>
              <a:t>EMCO</a:t>
            </a:r>
            <a:r>
              <a:rPr lang="zh-CN" altLang="en-US" sz="1200" dirty="0" smtClean="0">
                <a:solidFill>
                  <a:schemeClr val="bg2">
                    <a:lumMod val="50000"/>
                  </a:schemeClr>
                </a:solidFill>
                <a:latin typeface="黑体" pitchFamily="49" charset="-122"/>
                <a:ea typeface="黑体" pitchFamily="49" charset="-122"/>
                <a:cs typeface="Arial Unicode MS" pitchFamily="34" charset="-122"/>
              </a:rPr>
              <a:t>主要经营机制是合同能源管理，其结果是</a:t>
            </a:r>
            <a:r>
              <a:rPr lang="en-US" sz="1200" dirty="0" smtClean="0">
                <a:solidFill>
                  <a:schemeClr val="bg2">
                    <a:lumMod val="50000"/>
                  </a:schemeClr>
                </a:solidFill>
                <a:latin typeface="黑体" pitchFamily="49" charset="-122"/>
                <a:ea typeface="黑体" pitchFamily="49" charset="-122"/>
                <a:cs typeface="Arial Unicode MS" pitchFamily="34" charset="-122"/>
              </a:rPr>
              <a:t>EMCO</a:t>
            </a:r>
            <a:r>
              <a:rPr lang="zh-CN" altLang="en-US" sz="1200" dirty="0" smtClean="0">
                <a:solidFill>
                  <a:schemeClr val="bg2">
                    <a:lumMod val="50000"/>
                  </a:schemeClr>
                </a:solidFill>
                <a:latin typeface="黑体" pitchFamily="49" charset="-122"/>
                <a:ea typeface="黑体" pitchFamily="49" charset="-122"/>
                <a:cs typeface="Arial Unicode MS" pitchFamily="34" charset="-122"/>
              </a:rPr>
              <a:t>与客户一起共享节能成果，取得双嬴的效果。其服务可概括为“</a:t>
            </a:r>
            <a:r>
              <a:rPr lang="en-US" altLang="zh-CN" sz="1200" dirty="0" smtClean="0">
                <a:solidFill>
                  <a:schemeClr val="bg2">
                    <a:lumMod val="50000"/>
                  </a:schemeClr>
                </a:solidFill>
                <a:latin typeface="黑体" pitchFamily="49" charset="-122"/>
                <a:ea typeface="黑体" pitchFamily="49" charset="-122"/>
                <a:cs typeface="Arial Unicode MS" pitchFamily="34" charset="-122"/>
              </a:rPr>
              <a:t>7</a:t>
            </a:r>
            <a:r>
              <a:rPr lang="zh-CN" altLang="en-US" sz="1200" dirty="0" smtClean="0">
                <a:solidFill>
                  <a:schemeClr val="bg2">
                    <a:lumMod val="50000"/>
                  </a:schemeClr>
                </a:solidFill>
                <a:latin typeface="黑体" pitchFamily="49" charset="-122"/>
                <a:ea typeface="黑体" pitchFamily="49" charset="-122"/>
                <a:cs typeface="Arial Unicode MS" pitchFamily="34" charset="-122"/>
              </a:rPr>
              <a:t>位一体”。</a:t>
            </a:r>
            <a:endParaRPr lang="zh-CN" altLang="en-US" sz="1200" dirty="0">
              <a:solidFill>
                <a:schemeClr val="bg2">
                  <a:lumMod val="50000"/>
                </a:schemeClr>
              </a:solidFill>
              <a:latin typeface="黑体" pitchFamily="49" charset="-122"/>
              <a:ea typeface="黑体" pitchFamily="49" charset="-122"/>
              <a:cs typeface="Arial Unicode MS" pitchFamily="34" charset="-122"/>
            </a:endParaRPr>
          </a:p>
        </p:txBody>
      </p:sp>
      <p:pic>
        <p:nvPicPr>
          <p:cNvPr id="19458" name="Picture 2" descr="dbb44aed2e738bd46b2db01ba38b87d6277ff988_副本"/>
          <p:cNvPicPr>
            <a:picLocks noChangeAspect="1" noChangeArrowheads="1"/>
          </p:cNvPicPr>
          <p:nvPr/>
        </p:nvPicPr>
        <p:blipFill>
          <a:blip r:embed="rId3"/>
          <a:srcRect/>
          <a:stretch>
            <a:fillRect/>
          </a:stretch>
        </p:blipFill>
        <p:spPr bwMode="auto">
          <a:xfrm>
            <a:off x="1785918" y="1928808"/>
            <a:ext cx="5372308" cy="29885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22"/>
          <p:cNvPicPr>
            <a:picLocks noChangeAspect="1" noChangeArrowheads="1"/>
          </p:cNvPicPr>
          <p:nvPr/>
        </p:nvPicPr>
        <p:blipFill>
          <a:blip r:embed="rId2"/>
          <a:srcRect/>
          <a:stretch>
            <a:fillRect/>
          </a:stretch>
        </p:blipFill>
        <p:spPr bwMode="auto">
          <a:xfrm>
            <a:off x="1643042" y="1500180"/>
            <a:ext cx="5915028" cy="3143250"/>
          </a:xfrm>
          <a:prstGeom prst="rect">
            <a:avLst/>
          </a:prstGeom>
          <a:noFill/>
          <a:ln w="9525">
            <a:noFill/>
            <a:miter lim="800000"/>
            <a:headEnd/>
            <a:tailEnd/>
          </a:ln>
        </p:spPr>
      </p:pic>
      <p:pic>
        <p:nvPicPr>
          <p:cNvPr id="3" name="Picture 2" descr="C:\Users\S41\Desktop\849649832243832907.png"/>
          <p:cNvPicPr>
            <a:picLocks noChangeAspect="1" noChangeArrowheads="1"/>
          </p:cNvPicPr>
          <p:nvPr/>
        </p:nvPicPr>
        <p:blipFill>
          <a:blip r:embed="rId3" cstate="print"/>
          <a:srcRect/>
          <a:stretch>
            <a:fillRect/>
          </a:stretch>
        </p:blipFill>
        <p:spPr bwMode="auto">
          <a:xfrm>
            <a:off x="642910" y="214296"/>
            <a:ext cx="1948443" cy="763604"/>
          </a:xfrm>
          <a:prstGeom prst="rect">
            <a:avLst/>
          </a:prstGeom>
          <a:noFill/>
        </p:spPr>
      </p:pic>
      <p:cxnSp>
        <p:nvCxnSpPr>
          <p:cNvPr id="4" name="直接连接符 3"/>
          <p:cNvCxnSpPr/>
          <p:nvPr/>
        </p:nvCxnSpPr>
        <p:spPr>
          <a:xfrm>
            <a:off x="0" y="1071552"/>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43438" y="428610"/>
            <a:ext cx="2500330" cy="369332"/>
          </a:xfrm>
          <a:prstGeom prst="rect">
            <a:avLst/>
          </a:prstGeom>
          <a:noFill/>
        </p:spPr>
        <p:txBody>
          <a:bodyPr wrap="square" rtlCol="0">
            <a:spAutoFit/>
          </a:bodyPr>
          <a:lstStyle/>
          <a:p>
            <a:r>
              <a:rPr lang="en-US" altLang="zh-CN" dirty="0" smtClean="0">
                <a:solidFill>
                  <a:srgbClr val="EEC710"/>
                </a:solidFill>
                <a:latin typeface="黑体" pitchFamily="49" charset="-122"/>
                <a:ea typeface="黑体" pitchFamily="49" charset="-122"/>
                <a:cs typeface="Arial Unicode MS" pitchFamily="34" charset="-122"/>
              </a:rPr>
              <a:t>EMCO</a:t>
            </a:r>
            <a:r>
              <a:rPr lang="zh-CN" altLang="en-US" dirty="0" smtClean="0">
                <a:solidFill>
                  <a:srgbClr val="EEC710"/>
                </a:solidFill>
                <a:latin typeface="黑体" pitchFamily="49" charset="-122"/>
                <a:ea typeface="黑体" pitchFamily="49" charset="-122"/>
                <a:cs typeface="Arial Unicode MS" pitchFamily="34" charset="-122"/>
              </a:rPr>
              <a:t>服务流程</a:t>
            </a:r>
            <a:endParaRPr lang="zh-CN" altLang="en-US" dirty="0">
              <a:solidFill>
                <a:srgbClr val="EEC710"/>
              </a:solidFill>
              <a:latin typeface="黑体" pitchFamily="49" charset="-122"/>
              <a:ea typeface="黑体" pitchFamily="49" charset="-122"/>
              <a:cs typeface="Arial Unicode MS"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srcRect/>
          <a:stretch>
            <a:fillRect/>
          </a:stretch>
        </p:blipFill>
        <p:spPr bwMode="auto">
          <a:xfrm>
            <a:off x="2143108" y="1109670"/>
            <a:ext cx="7000892" cy="4033830"/>
          </a:xfrm>
          <a:prstGeom prst="rect">
            <a:avLst/>
          </a:prstGeom>
          <a:noFill/>
          <a:ln w="9525">
            <a:noFill/>
            <a:miter lim="800000"/>
            <a:headEnd/>
            <a:tailEnd/>
          </a:ln>
          <a:effectLst/>
        </p:spPr>
      </p:pic>
      <p:sp>
        <p:nvSpPr>
          <p:cNvPr id="4" name="Text Box 5"/>
          <p:cNvSpPr txBox="1">
            <a:spLocks noChangeArrowheads="1"/>
          </p:cNvSpPr>
          <p:nvPr/>
        </p:nvSpPr>
        <p:spPr bwMode="auto">
          <a:xfrm>
            <a:off x="214282" y="1500180"/>
            <a:ext cx="1857388" cy="1277273"/>
          </a:xfrm>
          <a:prstGeom prst="rect">
            <a:avLst/>
          </a:prstGeom>
          <a:noFill/>
          <a:ln w="31750" cmpd="sng">
            <a:noFill/>
            <a:miter lim="800000"/>
            <a:headEnd/>
            <a:tailEnd/>
          </a:ln>
          <a:effectLst/>
        </p:spPr>
        <p:txBody>
          <a:bodyPr wrap="square">
            <a:spAutoFit/>
          </a:bodyPr>
          <a:lstStyle/>
          <a:p>
            <a:pPr>
              <a:lnSpc>
                <a:spcPct val="150000"/>
              </a:lnSpc>
              <a:spcBef>
                <a:spcPts val="600"/>
              </a:spcBef>
              <a:spcAft>
                <a:spcPts val="600"/>
              </a:spcAft>
              <a:buClr>
                <a:schemeClr val="folHlink"/>
              </a:buClr>
              <a:buSzPct val="60000"/>
              <a:buFont typeface="Wingdings" pitchFamily="2" charset="2"/>
              <a:buNone/>
            </a:pPr>
            <a:r>
              <a:rPr lang="en-US" sz="1200" b="1" dirty="0" smtClean="0">
                <a:solidFill>
                  <a:schemeClr val="bg2">
                    <a:lumMod val="50000"/>
                  </a:schemeClr>
                </a:solidFill>
                <a:latin typeface="黑体" pitchFamily="49" charset="-122"/>
                <a:ea typeface="黑体" pitchFamily="49" charset="-122"/>
              </a:rPr>
              <a:t>EMCO</a:t>
            </a:r>
            <a:r>
              <a:rPr lang="zh-CN" altLang="en-US" sz="1200" dirty="0" smtClean="0">
                <a:solidFill>
                  <a:schemeClr val="bg2">
                    <a:lumMod val="50000"/>
                  </a:schemeClr>
                </a:solidFill>
                <a:latin typeface="黑体" pitchFamily="49" charset="-122"/>
                <a:ea typeface="黑体" pitchFamily="49" charset="-122"/>
              </a:rPr>
              <a:t>从</a:t>
            </a:r>
            <a:r>
              <a:rPr lang="zh-CN" altLang="en-US" sz="1200" dirty="0">
                <a:solidFill>
                  <a:schemeClr val="bg2">
                    <a:lumMod val="50000"/>
                  </a:schemeClr>
                </a:solidFill>
                <a:latin typeface="黑体" pitchFamily="49" charset="-122"/>
                <a:ea typeface="黑体" pitchFamily="49" charset="-122"/>
              </a:rPr>
              <a:t>客户进行节能改造后获得的节能效益中收回投资和取得利润。</a:t>
            </a:r>
          </a:p>
          <a:p>
            <a:pPr>
              <a:spcBef>
                <a:spcPct val="50000"/>
              </a:spcBef>
            </a:pPr>
            <a:endParaRPr lang="zh-CN" altLang="en-US" sz="1200" dirty="0">
              <a:solidFill>
                <a:schemeClr val="bg2">
                  <a:lumMod val="50000"/>
                </a:schemeClr>
              </a:solidFill>
              <a:ea typeface="宋体" pitchFamily="2" charset="-122"/>
            </a:endParaRPr>
          </a:p>
        </p:txBody>
      </p:sp>
      <p:pic>
        <p:nvPicPr>
          <p:cNvPr id="5" name="Picture 2" descr="C:\Users\S41\Desktop\849649832243832907.png"/>
          <p:cNvPicPr>
            <a:picLocks noChangeAspect="1" noChangeArrowheads="1"/>
          </p:cNvPicPr>
          <p:nvPr/>
        </p:nvPicPr>
        <p:blipFill>
          <a:blip r:embed="rId3" cstate="print"/>
          <a:srcRect/>
          <a:stretch>
            <a:fillRect/>
          </a:stretch>
        </p:blipFill>
        <p:spPr bwMode="auto">
          <a:xfrm>
            <a:off x="214282" y="142858"/>
            <a:ext cx="1785950" cy="699922"/>
          </a:xfrm>
          <a:prstGeom prst="rect">
            <a:avLst/>
          </a:prstGeom>
          <a:noFill/>
        </p:spPr>
      </p:pic>
      <p:cxnSp>
        <p:nvCxnSpPr>
          <p:cNvPr id="6" name="直接连接符 5"/>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14744" y="285734"/>
            <a:ext cx="4572032" cy="646331"/>
          </a:xfrm>
          <a:prstGeom prst="rect">
            <a:avLst/>
          </a:prstGeom>
          <a:noFill/>
        </p:spPr>
        <p:txBody>
          <a:bodyPr wrap="square" rtlCol="0">
            <a:spAutoFit/>
          </a:bodyPr>
          <a:lstStyle/>
          <a:p>
            <a:r>
              <a:rPr lang="zh-CN" altLang="en-US" dirty="0" smtClean="0">
                <a:solidFill>
                  <a:srgbClr val="EEC710"/>
                </a:solidFill>
                <a:latin typeface="黑体" pitchFamily="49" charset="-122"/>
                <a:ea typeface="黑体" pitchFamily="49" charset="-122"/>
              </a:rPr>
              <a:t>EMC项目节能效益分配示意</a:t>
            </a:r>
          </a:p>
          <a:p>
            <a:endParaRPr lang="zh-CN" altLang="en-US" dirty="0">
              <a:solidFill>
                <a:srgbClr val="EEC71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95498" y="2214560"/>
            <a:ext cx="6572296" cy="271464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descr="C:\Users\S41\Desktop\849649832243832907.png"/>
          <p:cNvPicPr>
            <a:picLocks noChangeAspect="1" noChangeArrowheads="1"/>
          </p:cNvPicPr>
          <p:nvPr/>
        </p:nvPicPr>
        <p:blipFill>
          <a:blip r:embed="rId3"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71868" y="357172"/>
            <a:ext cx="4572032"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节能改造</a:t>
            </a:r>
            <a:r>
              <a:rPr lang="en-US" dirty="0" smtClean="0">
                <a:solidFill>
                  <a:srgbClr val="EEC710"/>
                </a:solidFill>
                <a:ea typeface="黑体" pitchFamily="49" charset="-122"/>
              </a:rPr>
              <a:t>EMC</a:t>
            </a:r>
            <a:r>
              <a:rPr lang="zh-CN" altLang="en-US" dirty="0" smtClean="0">
                <a:solidFill>
                  <a:srgbClr val="EEC710"/>
                </a:solidFill>
                <a:ea typeface="黑体" pitchFamily="49" charset="-122"/>
              </a:rPr>
              <a:t>运营模式及投资回收方式：</a:t>
            </a:r>
            <a:endParaRPr lang="zh-CN" altLang="en-US" dirty="0">
              <a:solidFill>
                <a:srgbClr val="EEC710"/>
              </a:solidFill>
            </a:endParaRPr>
          </a:p>
        </p:txBody>
      </p:sp>
      <p:sp>
        <p:nvSpPr>
          <p:cNvPr id="5" name="字幕 2"/>
          <p:cNvSpPr txBox="1">
            <a:spLocks noChangeArrowheads="1"/>
          </p:cNvSpPr>
          <p:nvPr/>
        </p:nvSpPr>
        <p:spPr bwMode="auto">
          <a:xfrm>
            <a:off x="1071538" y="1071552"/>
            <a:ext cx="7000924" cy="928694"/>
          </a:xfrm>
          <a:prstGeom prst="rect">
            <a:avLst/>
          </a:prstGeom>
          <a:noFill/>
          <a:ln w="9525">
            <a:noFill/>
            <a:miter lim="800000"/>
            <a:headEnd/>
            <a:tailEnd/>
          </a:ln>
        </p:spPr>
        <p:txBody>
          <a:bodyPr/>
          <a:lstStyle/>
          <a:p>
            <a:pPr>
              <a:lnSpc>
                <a:spcPct val="150000"/>
              </a:lnSpc>
              <a:spcBef>
                <a:spcPct val="20000"/>
              </a:spcBef>
              <a:buClr>
                <a:srgbClr val="008080"/>
              </a:buClr>
            </a:pPr>
            <a:r>
              <a:rPr lang="zh-CN" altLang="en-US" sz="1200" dirty="0" smtClean="0">
                <a:solidFill>
                  <a:srgbClr val="A99B49"/>
                </a:solidFill>
                <a:ea typeface="黑体" pitchFamily="49" charset="-122"/>
              </a:rPr>
              <a:t>用能单位无需</a:t>
            </a:r>
            <a:r>
              <a:rPr lang="zh-CN" altLang="en-US" sz="1200" dirty="0">
                <a:solidFill>
                  <a:srgbClr val="A99B49"/>
                </a:solidFill>
                <a:ea typeface="黑体" pitchFamily="49" charset="-122"/>
              </a:rPr>
              <a:t>投资</a:t>
            </a:r>
            <a:r>
              <a:rPr lang="zh-CN" altLang="en-US" sz="1200" dirty="0" smtClean="0">
                <a:solidFill>
                  <a:srgbClr val="A99B49"/>
                </a:solidFill>
                <a:ea typeface="黑体" pitchFamily="49" charset="-122"/>
              </a:rPr>
              <a:t>，节能</a:t>
            </a:r>
            <a:r>
              <a:rPr lang="zh-CN" altLang="en-US" sz="1200" dirty="0">
                <a:solidFill>
                  <a:srgbClr val="A99B49"/>
                </a:solidFill>
                <a:ea typeface="黑体" pitchFamily="49" charset="-122"/>
              </a:rPr>
              <a:t>改造全部费用由</a:t>
            </a:r>
            <a:r>
              <a:rPr lang="en-US" sz="1200" dirty="0" smtClean="0">
                <a:solidFill>
                  <a:srgbClr val="A99B49"/>
                </a:solidFill>
                <a:ea typeface="黑体" pitchFamily="49" charset="-122"/>
              </a:rPr>
              <a:t>EMCO</a:t>
            </a:r>
            <a:r>
              <a:rPr lang="zh-CN" altLang="en-US" sz="1200" dirty="0" smtClean="0">
                <a:solidFill>
                  <a:srgbClr val="A99B49"/>
                </a:solidFill>
                <a:ea typeface="黑体" pitchFamily="49" charset="-122"/>
              </a:rPr>
              <a:t>承担</a:t>
            </a:r>
            <a:r>
              <a:rPr lang="zh-CN" altLang="en-US" sz="1200" dirty="0">
                <a:solidFill>
                  <a:srgbClr val="A99B49"/>
                </a:solidFill>
                <a:ea typeface="黑体" pitchFamily="49" charset="-122"/>
              </a:rPr>
              <a:t>，双方签订节能服务合同后，由</a:t>
            </a:r>
            <a:r>
              <a:rPr lang="en-US" sz="1200" dirty="0" smtClean="0">
                <a:solidFill>
                  <a:srgbClr val="A99B49"/>
                </a:solidFill>
                <a:ea typeface="黑体" pitchFamily="49" charset="-122"/>
              </a:rPr>
              <a:t>EMCO</a:t>
            </a:r>
            <a:r>
              <a:rPr lang="zh-CN" altLang="en-US" sz="1200" dirty="0" smtClean="0">
                <a:solidFill>
                  <a:srgbClr val="A99B49"/>
                </a:solidFill>
                <a:ea typeface="黑体" pitchFamily="49" charset="-122"/>
              </a:rPr>
              <a:t>负责节电</a:t>
            </a:r>
            <a:r>
              <a:rPr lang="zh-CN" altLang="en-US" sz="1200" dirty="0">
                <a:solidFill>
                  <a:srgbClr val="A99B49"/>
                </a:solidFill>
                <a:ea typeface="黑体" pitchFamily="49" charset="-122"/>
              </a:rPr>
              <a:t>设备的生产、安装、调试以及在合约期内节电设施的维修、维护。合约期内产生的节能效益按合同约定双方分享，合约期满后，节能设备所有权移交市政管理部门，</a:t>
            </a:r>
            <a:r>
              <a:rPr lang="en-US" sz="1200" dirty="0" smtClean="0">
                <a:solidFill>
                  <a:srgbClr val="A99B49"/>
                </a:solidFill>
                <a:ea typeface="黑体" pitchFamily="49" charset="-122"/>
              </a:rPr>
              <a:t>EMCO</a:t>
            </a:r>
            <a:r>
              <a:rPr lang="zh-CN" altLang="en-US" sz="1200" dirty="0" smtClean="0">
                <a:solidFill>
                  <a:srgbClr val="A99B49"/>
                </a:solidFill>
                <a:ea typeface="黑体" pitchFamily="49" charset="-122"/>
              </a:rPr>
              <a:t>不再</a:t>
            </a:r>
            <a:r>
              <a:rPr lang="zh-CN" altLang="en-US" sz="1200" dirty="0">
                <a:solidFill>
                  <a:srgbClr val="A99B49"/>
                </a:solidFill>
                <a:ea typeface="黑体" pitchFamily="49" charset="-122"/>
              </a:rPr>
              <a:t>参与节能效益的分享</a:t>
            </a:r>
            <a:r>
              <a:rPr lang="zh-CN" altLang="en-US" sz="1200" dirty="0" smtClean="0">
                <a:solidFill>
                  <a:srgbClr val="A99B49"/>
                </a:solidFill>
                <a:ea typeface="黑体" pitchFamily="49" charset="-122"/>
              </a:rPr>
              <a:t>。</a:t>
            </a:r>
            <a:endParaRPr lang="zh-CN" altLang="en-US" sz="1200" dirty="0">
              <a:solidFill>
                <a:srgbClr val="A99B49"/>
              </a:solidFill>
              <a:ea typeface="宋体" pitchFamily="2" charset="-122"/>
            </a:endParaRPr>
          </a:p>
        </p:txBody>
      </p:sp>
      <p:graphicFrame>
        <p:nvGraphicFramePr>
          <p:cNvPr id="21506" name="Object 2"/>
          <p:cNvGraphicFramePr>
            <a:graphicFrameLocks noChangeAspect="1"/>
          </p:cNvGraphicFramePr>
          <p:nvPr/>
        </p:nvGraphicFramePr>
        <p:xfrm>
          <a:off x="1428728" y="2285998"/>
          <a:ext cx="6367628" cy="2617737"/>
        </p:xfrm>
        <a:graphic>
          <a:graphicData uri="http://schemas.openxmlformats.org/presentationml/2006/ole">
            <p:oleObj spid="_x0000_s21506" r:id="rId4" imgW="8820467" imgH="5172392"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4" name="直接连接符 3"/>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14810" y="357172"/>
            <a:ext cx="3357586"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教室照明节能改造可行性分析</a:t>
            </a:r>
          </a:p>
        </p:txBody>
      </p:sp>
      <p:sp>
        <p:nvSpPr>
          <p:cNvPr id="6" name="Rectangle 1"/>
          <p:cNvSpPr>
            <a:spLocks noChangeArrowheads="1"/>
          </p:cNvSpPr>
          <p:nvPr/>
        </p:nvSpPr>
        <p:spPr bwMode="auto">
          <a:xfrm>
            <a:off x="857224" y="1142990"/>
            <a:ext cx="7643866" cy="35855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教室照明存在的问题：</a:t>
            </a:r>
            <a:endParaRPr kumimoji="0" lang="en-US" alt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endParaRPr>
          </a:p>
          <a:p>
            <a:pPr marL="0" marR="0" lvl="0" indent="0" algn="l" defTabSz="914400" rtl="0" eaLnBrk="1" fontAlgn="base" latinLnBrk="0" hangingPunct="1">
              <a:spcBef>
                <a:spcPct val="0"/>
              </a:spcBef>
              <a:spcAft>
                <a:spcPct val="0"/>
              </a:spcAft>
              <a:buClrTx/>
              <a:buSzTx/>
              <a:buFontTx/>
              <a:buNone/>
              <a:tabLst/>
            </a:pPr>
            <a:endParaRPr kumimoji="0" lang="en-US" alt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endParaRPr>
          </a:p>
          <a:p>
            <a:pPr marL="0" marR="0" lvl="0" indent="0" algn="l" defTabSz="914400" rtl="0" eaLnBrk="1" fontAlgn="base" latinLnBrk="0" hangingPunct="1">
              <a:lnSpc>
                <a:spcPct val="150000"/>
              </a:lnSpc>
              <a:spcBef>
                <a:spcPct val="0"/>
              </a:spcBef>
              <a:spcAft>
                <a:spcPts val="1800"/>
              </a:spcAft>
              <a:buClrTx/>
              <a:buSzTx/>
              <a:buFontTx/>
              <a:buNone/>
              <a:tabLst/>
            </a:pPr>
            <a:r>
              <a:rPr lang="en-US" altLang="zh-CN" sz="1400" dirty="0" smtClean="0">
                <a:solidFill>
                  <a:srgbClr val="EEC710"/>
                </a:solidFill>
                <a:latin typeface="黑体" pitchFamily="49" charset="-122"/>
                <a:ea typeface="黑体" pitchFamily="49" charset="-122"/>
                <a:cs typeface="Arial Unicode MS" pitchFamily="34" charset="-122"/>
              </a:rPr>
              <a:t>1</a:t>
            </a:r>
            <a:r>
              <a:rPr lang="zh-CN" altLang="en-US" sz="1400" dirty="0" smtClean="0">
                <a:solidFill>
                  <a:srgbClr val="EEC710"/>
                </a:solidFill>
                <a:latin typeface="黑体" pitchFamily="49" charset="-122"/>
                <a:ea typeface="黑体" pitchFamily="49" charset="-122"/>
                <a:cs typeface="Arial Unicode MS" pitchFamily="34" charset="-122"/>
              </a:rPr>
              <a:t>、</a:t>
            </a: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黑板灯发光角度差，桌</a:t>
            </a:r>
            <a:r>
              <a:rPr kumimoji="0" lang="zh-CN" altLang="en-US"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面</a:t>
            </a: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照度均匀度</a:t>
            </a:r>
            <a:r>
              <a:rPr kumimoji="0" lang="zh-CN" altLang="en-US"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不理想</a:t>
            </a: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a:t>
            </a:r>
            <a:r>
              <a:rPr kumimoji="0" lang="zh-CN" altLang="en-US"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加之</a:t>
            </a: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灯具的老化偶有闪烁等，均影响着学生</a:t>
            </a:r>
            <a:r>
              <a:rPr kumimoji="0" lang="en-US" alt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   </a:t>
            </a:r>
            <a:r>
              <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rPr>
              <a:t>的视力及学习。</a:t>
            </a:r>
            <a:endParaRPr kumimoji="0" lang="en-US" alt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endParaRPr>
          </a:p>
          <a:p>
            <a:pPr lvl="0" fontAlgn="base">
              <a:lnSpc>
                <a:spcPct val="150000"/>
              </a:lnSpc>
              <a:spcBef>
                <a:spcPct val="0"/>
              </a:spcBef>
              <a:spcAft>
                <a:spcPts val="1800"/>
              </a:spcAft>
            </a:pPr>
            <a:r>
              <a:rPr lang="en-US" altLang="zh-CN" sz="1400" dirty="0" smtClean="0">
                <a:solidFill>
                  <a:srgbClr val="EEC710"/>
                </a:solidFill>
                <a:latin typeface="黑体" pitchFamily="49" charset="-122"/>
                <a:ea typeface="黑体" pitchFamily="49" charset="-122"/>
                <a:cs typeface="Arial Unicode MS" pitchFamily="34" charset="-122"/>
              </a:rPr>
              <a:t>2</a:t>
            </a:r>
            <a:r>
              <a:rPr lang="zh-CN" altLang="en-US" sz="1400" dirty="0" smtClean="0">
                <a:solidFill>
                  <a:srgbClr val="EEC710"/>
                </a:solidFill>
                <a:latin typeface="黑体" pitchFamily="49" charset="-122"/>
                <a:ea typeface="黑体" pitchFamily="49" charset="-122"/>
                <a:cs typeface="Arial Unicode MS" pitchFamily="34" charset="-122"/>
              </a:rPr>
              <a:t>、教室灯大多采用简单的敞开式双端荧光灯支架灯具，而黑板照明也没有专业教室黑板灯具，也是将双端荧光灯支架灯具安装在黑板前作为黑板灯具使用；敞开式双端荧光灯支架灯具的光源直接暴露在灯具的外侧，没有任何防眩光的措施，会对坐在后排的学生造成很大的眩光影响。</a:t>
            </a:r>
            <a:endParaRPr lang="en-US" altLang="zh-CN" sz="1400" dirty="0" smtClean="0">
              <a:solidFill>
                <a:srgbClr val="EEC710"/>
              </a:solidFill>
              <a:latin typeface="黑体" pitchFamily="49" charset="-122"/>
              <a:ea typeface="黑体" pitchFamily="49" charset="-122"/>
              <a:cs typeface="Arial Unicode MS" pitchFamily="34" charset="-122"/>
            </a:endParaRPr>
          </a:p>
          <a:p>
            <a:pPr lvl="0" fontAlgn="base">
              <a:lnSpc>
                <a:spcPct val="150000"/>
              </a:lnSpc>
              <a:spcBef>
                <a:spcPct val="0"/>
              </a:spcBef>
              <a:spcAft>
                <a:spcPts val="1800"/>
              </a:spcAft>
            </a:pPr>
            <a:r>
              <a:rPr lang="en-US" altLang="zh-CN" sz="1400" dirty="0" smtClean="0">
                <a:solidFill>
                  <a:srgbClr val="EEC710"/>
                </a:solidFill>
                <a:latin typeface="黑体" pitchFamily="49" charset="-122"/>
                <a:ea typeface="黑体" pitchFamily="49" charset="-122"/>
                <a:cs typeface="Arial Unicode MS" pitchFamily="34" charset="-122"/>
              </a:rPr>
              <a:t>3</a:t>
            </a:r>
            <a:r>
              <a:rPr lang="zh-CN" altLang="en-US" sz="1400" dirty="0" smtClean="0">
                <a:solidFill>
                  <a:srgbClr val="EEC710"/>
                </a:solidFill>
                <a:latin typeface="黑体" pitchFamily="49" charset="-122"/>
                <a:ea typeface="黑体" pitchFamily="49" charset="-122"/>
                <a:cs typeface="Arial Unicode MS" pitchFamily="34" charset="-122"/>
              </a:rPr>
              <a:t>、灯具效率低，课桌面照度往往不能满足现行标准的要求。</a:t>
            </a:r>
            <a:endParaRPr lang="en-US" altLang="zh-CN" sz="1400" dirty="0" smtClean="0">
              <a:solidFill>
                <a:srgbClr val="EEC710"/>
              </a:solidFill>
              <a:latin typeface="黑体" pitchFamily="49" charset="-122"/>
              <a:ea typeface="黑体" pitchFamily="49" charset="-122"/>
              <a:cs typeface="Arial Unicode MS" pitchFamily="34" charset="-122"/>
            </a:endParaRPr>
          </a:p>
          <a:p>
            <a:pPr fontAlgn="base">
              <a:lnSpc>
                <a:spcPct val="150000"/>
              </a:lnSpc>
              <a:spcBef>
                <a:spcPct val="0"/>
              </a:spcBef>
              <a:spcAft>
                <a:spcPts val="1800"/>
              </a:spcAft>
            </a:pPr>
            <a:r>
              <a:rPr lang="en-US" altLang="zh-CN" sz="1400" dirty="0" smtClean="0">
                <a:solidFill>
                  <a:srgbClr val="EEC710"/>
                </a:solidFill>
                <a:latin typeface="黑体" pitchFamily="49" charset="-122"/>
                <a:ea typeface="黑体" pitchFamily="49" charset="-122"/>
                <a:cs typeface="Arial Unicode MS" pitchFamily="34" charset="-122"/>
              </a:rPr>
              <a:t>4</a:t>
            </a:r>
            <a:r>
              <a:rPr lang="zh-CN" altLang="en-US" sz="1400" dirty="0" smtClean="0">
                <a:solidFill>
                  <a:srgbClr val="EEC710"/>
                </a:solidFill>
                <a:latin typeface="黑体" pitchFamily="49" charset="-122"/>
                <a:ea typeface="黑体" pitchFamily="49" charset="-122"/>
                <a:cs typeface="Arial Unicode MS" pitchFamily="34" charset="-122"/>
              </a:rPr>
              <a:t>、能耗高，功率的密度较大，学校的用电压力很大</a:t>
            </a:r>
            <a:endParaRPr kumimoji="0" lang="zh-CN" sz="1400" b="0" i="0" u="none" strike="noStrike" cap="none" normalizeH="0" baseline="0" dirty="0" smtClean="0">
              <a:ln>
                <a:noFill/>
              </a:ln>
              <a:solidFill>
                <a:srgbClr val="EEC710"/>
              </a:solidFill>
              <a:effectLst/>
              <a:latin typeface="黑体" pitchFamily="49" charset="-122"/>
              <a:ea typeface="黑体" pitchFamily="49" charset="-122"/>
              <a:cs typeface="Arial Unicode MS"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214810" y="357172"/>
            <a:ext cx="3357586"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教室照明节能改造可行性分析</a:t>
            </a:r>
          </a:p>
        </p:txBody>
      </p:sp>
      <p:sp>
        <p:nvSpPr>
          <p:cNvPr id="5" name="矩形 4"/>
          <p:cNvSpPr/>
          <p:nvPr/>
        </p:nvSpPr>
        <p:spPr>
          <a:xfrm>
            <a:off x="1000100" y="1214428"/>
            <a:ext cx="7715272" cy="3905685"/>
          </a:xfrm>
          <a:prstGeom prst="rect">
            <a:avLst/>
          </a:prstGeom>
        </p:spPr>
        <p:txBody>
          <a:bodyPr wrap="square">
            <a:spAutoFit/>
          </a:bodyPr>
          <a:lstStyle/>
          <a:p>
            <a:pPr>
              <a:lnSpc>
                <a:spcPct val="150000"/>
              </a:lnSpc>
              <a:spcBef>
                <a:spcPct val="20000"/>
              </a:spcBef>
              <a:buClr>
                <a:srgbClr val="008080"/>
              </a:buClr>
            </a:pPr>
            <a:r>
              <a:rPr lang="zh-CN" altLang="en-US" sz="1400" dirty="0" smtClean="0">
                <a:solidFill>
                  <a:srgbClr val="EEC710"/>
                </a:solidFill>
                <a:latin typeface="黑体" pitchFamily="49" charset="-122"/>
                <a:ea typeface="黑体" pitchFamily="49" charset="-122"/>
              </a:rPr>
              <a:t>相比传统教室照明灯具，LED教室灯在照明方面的优势</a:t>
            </a:r>
            <a:r>
              <a:rPr lang="en-US" altLang="zh-CN" sz="1400" dirty="0" smtClean="0">
                <a:solidFill>
                  <a:srgbClr val="EEC710"/>
                </a:solidFill>
                <a:latin typeface="黑体" pitchFamily="49" charset="-122"/>
                <a:ea typeface="黑体" pitchFamily="49" charset="-122"/>
              </a:rPr>
              <a:t>:</a:t>
            </a:r>
            <a:endParaRPr lang="zh-CN" altLang="en-US" sz="1400" dirty="0" smtClean="0">
              <a:solidFill>
                <a:srgbClr val="EEC710"/>
              </a:solidFill>
              <a:latin typeface="黑体" pitchFamily="49" charset="-122"/>
              <a:ea typeface="黑体" pitchFamily="49" charset="-122"/>
            </a:endParaRPr>
          </a:p>
          <a:p>
            <a:pPr>
              <a:lnSpc>
                <a:spcPct val="150000"/>
              </a:lnSpc>
              <a:spcBef>
                <a:spcPct val="20000"/>
              </a:spcBef>
              <a:buClr>
                <a:srgbClr val="008080"/>
              </a:buClr>
            </a:pPr>
            <a:endParaRPr lang="en-US" altLang="zh-CN" sz="1400" dirty="0" smtClean="0">
              <a:solidFill>
                <a:srgbClr val="EEC710"/>
              </a:solidFill>
              <a:latin typeface="黑体" pitchFamily="49" charset="-122"/>
              <a:ea typeface="黑体" pitchFamily="49" charset="-122"/>
            </a:endParaRPr>
          </a:p>
          <a:p>
            <a:pPr>
              <a:lnSpc>
                <a:spcPct val="150000"/>
              </a:lnSpc>
              <a:spcBef>
                <a:spcPct val="20000"/>
              </a:spcBef>
              <a:buClr>
                <a:srgbClr val="008080"/>
              </a:buClr>
            </a:pPr>
            <a:r>
              <a:rPr lang="en-US" altLang="zh-CN" sz="1400" dirty="0" smtClean="0">
                <a:solidFill>
                  <a:srgbClr val="EEC710"/>
                </a:solidFill>
                <a:latin typeface="黑体" pitchFamily="49" charset="-122"/>
                <a:ea typeface="黑体" pitchFamily="49" charset="-122"/>
              </a:rPr>
              <a:t>1</a:t>
            </a:r>
            <a:r>
              <a:rPr lang="zh-CN" altLang="en-US" sz="1400" dirty="0" smtClean="0">
                <a:solidFill>
                  <a:srgbClr val="EEC710"/>
                </a:solidFill>
                <a:latin typeface="黑体" pitchFamily="49" charset="-122"/>
                <a:ea typeface="黑体" pitchFamily="49" charset="-122"/>
              </a:rPr>
              <a:t>、节能效果显著，代替传统学校照明可节电</a:t>
            </a:r>
            <a:r>
              <a:rPr lang="en-US" altLang="zh-CN" sz="1400" dirty="0" smtClean="0">
                <a:solidFill>
                  <a:srgbClr val="EEC710"/>
                </a:solidFill>
                <a:latin typeface="黑体" pitchFamily="49" charset="-122"/>
                <a:ea typeface="黑体" pitchFamily="49" charset="-122"/>
              </a:rPr>
              <a:t>5</a:t>
            </a:r>
            <a:r>
              <a:rPr lang="zh-CN" altLang="en-US" sz="1400" dirty="0" smtClean="0">
                <a:solidFill>
                  <a:srgbClr val="EEC710"/>
                </a:solidFill>
                <a:latin typeface="黑体" pitchFamily="49" charset="-122"/>
                <a:ea typeface="黑体" pitchFamily="49" charset="-122"/>
              </a:rPr>
              <a:t>0%以上</a:t>
            </a:r>
            <a:endParaRPr lang="en-US" altLang="zh-CN" sz="1400" dirty="0" smtClean="0">
              <a:solidFill>
                <a:srgbClr val="EEC710"/>
              </a:solidFill>
              <a:latin typeface="黑体" pitchFamily="49" charset="-122"/>
              <a:ea typeface="黑体" pitchFamily="49" charset="-122"/>
            </a:endParaRPr>
          </a:p>
          <a:p>
            <a:pPr>
              <a:lnSpc>
                <a:spcPct val="150000"/>
              </a:lnSpc>
              <a:spcBef>
                <a:spcPct val="20000"/>
              </a:spcBef>
              <a:buClr>
                <a:srgbClr val="008080"/>
              </a:buClr>
            </a:pPr>
            <a:r>
              <a:rPr lang="en-US" altLang="zh-CN" sz="1400" dirty="0" smtClean="0">
                <a:solidFill>
                  <a:srgbClr val="EEC710"/>
                </a:solidFill>
                <a:latin typeface="黑体" pitchFamily="49" charset="-122"/>
                <a:ea typeface="黑体" pitchFamily="49" charset="-122"/>
              </a:rPr>
              <a:t>2</a:t>
            </a:r>
            <a:r>
              <a:rPr lang="zh-CN" altLang="en-US" sz="1400" dirty="0" smtClean="0">
                <a:solidFill>
                  <a:srgbClr val="EEC710"/>
                </a:solidFill>
                <a:latin typeface="黑体" pitchFamily="49" charset="-122"/>
                <a:ea typeface="黑体" pitchFamily="49" charset="-122"/>
              </a:rPr>
              <a:t>、比传统教室灯使用寿命长，达</a:t>
            </a:r>
            <a:r>
              <a:rPr lang="en-US" altLang="zh-CN" sz="1400" dirty="0" smtClean="0">
                <a:solidFill>
                  <a:srgbClr val="EEC710"/>
                </a:solidFill>
                <a:latin typeface="黑体" pitchFamily="49" charset="-122"/>
                <a:ea typeface="黑体" pitchFamily="49" charset="-122"/>
              </a:rPr>
              <a:t>50000</a:t>
            </a:r>
            <a:r>
              <a:rPr lang="zh-CN" altLang="en-US" sz="1400" dirty="0" smtClean="0">
                <a:solidFill>
                  <a:srgbClr val="EEC710"/>
                </a:solidFill>
                <a:latin typeface="黑体" pitchFamily="49" charset="-122"/>
                <a:ea typeface="黑体" pitchFamily="49" charset="-122"/>
              </a:rPr>
              <a:t>小时，可实现</a:t>
            </a:r>
            <a:r>
              <a:rPr lang="en-US" altLang="zh-CN" sz="1400" dirty="0" smtClean="0">
                <a:solidFill>
                  <a:srgbClr val="EEC710"/>
                </a:solidFill>
                <a:latin typeface="黑体" pitchFamily="49" charset="-122"/>
                <a:ea typeface="黑体" pitchFamily="49" charset="-122"/>
              </a:rPr>
              <a:t>5</a:t>
            </a:r>
            <a:r>
              <a:rPr lang="zh-CN" altLang="en-US" sz="1400" dirty="0" smtClean="0">
                <a:solidFill>
                  <a:srgbClr val="EEC710"/>
                </a:solidFill>
                <a:latin typeface="黑体" pitchFamily="49" charset="-122"/>
                <a:ea typeface="黑体" pitchFamily="49" charset="-122"/>
              </a:rPr>
              <a:t>年更换一次。</a:t>
            </a:r>
            <a:endParaRPr lang="en-US" altLang="zh-CN" sz="1400" dirty="0" smtClean="0">
              <a:solidFill>
                <a:srgbClr val="EEC710"/>
              </a:solidFill>
              <a:latin typeface="黑体" pitchFamily="49" charset="-122"/>
              <a:ea typeface="黑体" pitchFamily="49" charset="-122"/>
            </a:endParaRPr>
          </a:p>
          <a:p>
            <a:pPr>
              <a:lnSpc>
                <a:spcPct val="150000"/>
              </a:lnSpc>
              <a:spcBef>
                <a:spcPct val="20000"/>
              </a:spcBef>
              <a:buClr>
                <a:srgbClr val="008080"/>
              </a:buClr>
            </a:pPr>
            <a:r>
              <a:rPr lang="en-US" altLang="zh-CN" sz="1400" dirty="0" smtClean="0">
                <a:solidFill>
                  <a:srgbClr val="EEC710"/>
                </a:solidFill>
                <a:latin typeface="黑体" pitchFamily="49" charset="-122"/>
                <a:ea typeface="黑体" pitchFamily="49" charset="-122"/>
              </a:rPr>
              <a:t>3</a:t>
            </a:r>
            <a:r>
              <a:rPr lang="zh-CN" altLang="en-US" sz="1400" dirty="0" smtClean="0">
                <a:solidFill>
                  <a:srgbClr val="EEC710"/>
                </a:solidFill>
                <a:latin typeface="黑体" pitchFamily="49" charset="-122"/>
                <a:ea typeface="黑体" pitchFamily="49" charset="-122"/>
              </a:rPr>
              <a:t>、</a:t>
            </a:r>
            <a:r>
              <a:rPr lang="en-US" altLang="zh-CN" sz="1400" dirty="0" smtClean="0">
                <a:solidFill>
                  <a:srgbClr val="EEC710"/>
                </a:solidFill>
                <a:latin typeface="黑体" pitchFamily="49" charset="-122"/>
                <a:ea typeface="黑体" pitchFamily="49" charset="-122"/>
              </a:rPr>
              <a:t>LED</a:t>
            </a:r>
            <a:r>
              <a:rPr lang="zh-CN" altLang="en-US" sz="1400" dirty="0" smtClean="0">
                <a:solidFill>
                  <a:srgbClr val="EEC710"/>
                </a:solidFill>
                <a:latin typeface="黑体" pitchFamily="49" charset="-122"/>
                <a:ea typeface="黑体" pitchFamily="49" charset="-122"/>
              </a:rPr>
              <a:t>教室灯技术上根据教室照明环境专业研发设计，百分百照明</a:t>
            </a:r>
            <a:r>
              <a:rPr lang="en-US" altLang="zh-CN" sz="1400" dirty="0" smtClean="0">
                <a:solidFill>
                  <a:srgbClr val="EEC710"/>
                </a:solidFill>
                <a:latin typeface="黑体" pitchFamily="49" charset="-122"/>
                <a:ea typeface="黑体" pitchFamily="49" charset="-122"/>
              </a:rPr>
              <a:t>LED</a:t>
            </a:r>
            <a:r>
              <a:rPr lang="zh-CN" altLang="en-US" sz="1400" dirty="0" smtClean="0">
                <a:solidFill>
                  <a:srgbClr val="EEC710"/>
                </a:solidFill>
                <a:latin typeface="黑体" pitchFamily="49" charset="-122"/>
                <a:ea typeface="黑体" pitchFamily="49" charset="-122"/>
              </a:rPr>
              <a:t>教室灯可做到蓝光危害豁免级，无频闪，显指</a:t>
            </a:r>
            <a:r>
              <a:rPr lang="en-US" altLang="zh-CN" sz="1400" dirty="0" smtClean="0">
                <a:solidFill>
                  <a:srgbClr val="EEC710"/>
                </a:solidFill>
                <a:latin typeface="黑体" pitchFamily="49" charset="-122"/>
                <a:ea typeface="黑体" pitchFamily="49" charset="-122"/>
              </a:rPr>
              <a:t>85</a:t>
            </a:r>
            <a:r>
              <a:rPr lang="zh-CN" altLang="en-US" sz="1400" dirty="0" smtClean="0">
                <a:solidFill>
                  <a:srgbClr val="EEC710"/>
                </a:solidFill>
                <a:latin typeface="黑体" pitchFamily="49" charset="-122"/>
                <a:ea typeface="黑体" pitchFamily="49" charset="-122"/>
              </a:rPr>
              <a:t>以上，接近自然光使教室光环境更加舒适。</a:t>
            </a:r>
            <a:endParaRPr lang="en-US" altLang="zh-CN" sz="1400" dirty="0" smtClean="0">
              <a:solidFill>
                <a:srgbClr val="EEC710"/>
              </a:solidFill>
              <a:latin typeface="黑体" pitchFamily="49" charset="-122"/>
              <a:ea typeface="黑体" pitchFamily="49" charset="-122"/>
            </a:endParaRPr>
          </a:p>
          <a:p>
            <a:pPr>
              <a:lnSpc>
                <a:spcPct val="150000"/>
              </a:lnSpc>
              <a:spcBef>
                <a:spcPct val="20000"/>
              </a:spcBef>
              <a:buClr>
                <a:srgbClr val="008080"/>
              </a:buClr>
            </a:pPr>
            <a:r>
              <a:rPr lang="en-US" altLang="zh-CN" sz="1400" dirty="0" smtClean="0">
                <a:solidFill>
                  <a:srgbClr val="EEC710"/>
                </a:solidFill>
                <a:latin typeface="黑体" pitchFamily="49" charset="-122"/>
                <a:ea typeface="黑体" pitchFamily="49" charset="-122"/>
              </a:rPr>
              <a:t>4</a:t>
            </a:r>
            <a:r>
              <a:rPr lang="zh-CN" altLang="en-US" sz="1400" dirty="0" smtClean="0">
                <a:solidFill>
                  <a:srgbClr val="EEC710"/>
                </a:solidFill>
                <a:latin typeface="黑体" pitchFamily="49" charset="-122"/>
                <a:ea typeface="黑体" pitchFamily="49" charset="-122"/>
              </a:rPr>
              <a:t>、</a:t>
            </a:r>
            <a:r>
              <a:rPr lang="zh-CN" altLang="en-US" sz="1400" dirty="0" smtClean="0">
                <a:solidFill>
                  <a:srgbClr val="EEC710"/>
                </a:solidFill>
                <a:latin typeface="黑体" pitchFamily="49" charset="-122"/>
                <a:ea typeface="黑体" pitchFamily="49" charset="-122"/>
                <a:cs typeface="宋体" pitchFamily="2" charset="-122"/>
              </a:rPr>
              <a:t>整个教室的照度均匀</a:t>
            </a:r>
          </a:p>
          <a:p>
            <a:pPr lvl="0" eaLnBrk="0" fontAlgn="base" hangingPunct="0">
              <a:lnSpc>
                <a:spcPct val="150000"/>
              </a:lnSpc>
              <a:spcBef>
                <a:spcPct val="0"/>
              </a:spcBef>
              <a:spcAft>
                <a:spcPct val="0"/>
              </a:spcAft>
            </a:pPr>
            <a:r>
              <a:rPr lang="en-US" altLang="zh-CN" sz="1400" dirty="0" smtClean="0">
                <a:solidFill>
                  <a:srgbClr val="EEC710"/>
                </a:solidFill>
                <a:latin typeface="黑体" pitchFamily="49" charset="-122"/>
                <a:ea typeface="黑体" pitchFamily="49" charset="-122"/>
                <a:cs typeface="Arial" pitchFamily="34" charset="0"/>
              </a:rPr>
              <a:t>LED </a:t>
            </a:r>
            <a:r>
              <a:rPr lang="zh-CN" altLang="en-US" sz="1400" dirty="0" smtClean="0">
                <a:solidFill>
                  <a:srgbClr val="EEC710"/>
                </a:solidFill>
                <a:latin typeface="黑体" pitchFamily="49" charset="-122"/>
                <a:ea typeface="黑体" pitchFamily="49" charset="-122"/>
                <a:cs typeface="Arial" pitchFamily="34" charset="0"/>
              </a:rPr>
              <a:t>教室灯黑板灯及灯</a:t>
            </a:r>
            <a:r>
              <a:rPr lang="zh-CN" altLang="en-US" sz="1400" dirty="0" smtClean="0">
                <a:solidFill>
                  <a:srgbClr val="EEC710"/>
                </a:solidFill>
                <a:latin typeface="黑体" pitchFamily="49" charset="-122"/>
                <a:ea typeface="黑体" pitchFamily="49" charset="-122"/>
                <a:cs typeface="宋体" pitchFamily="2" charset="-122"/>
              </a:rPr>
              <a:t>具因为其光源的形状和光分配可以是任意且精准的，所以可做到在保证照明功率密度达到要求的前提下，满足黑板及教室的照度及照度均匀度的要求及有效消除眩光影响。</a:t>
            </a:r>
          </a:p>
          <a:p>
            <a:pPr>
              <a:lnSpc>
                <a:spcPct val="150000"/>
              </a:lnSpc>
              <a:spcBef>
                <a:spcPct val="20000"/>
              </a:spcBef>
              <a:buClr>
                <a:srgbClr val="008080"/>
              </a:buClr>
              <a:buSzPct val="100000"/>
            </a:pPr>
            <a:endParaRPr lang="zh-CN" altLang="en-US" sz="1400" dirty="0" smtClean="0">
              <a:solidFill>
                <a:srgbClr val="EEC710"/>
              </a:solidFill>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00430" y="428610"/>
            <a:ext cx="5000660"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以百分百改造实例说明</a:t>
            </a:r>
            <a:r>
              <a:rPr lang="en-US" altLang="zh-CN" dirty="0" smtClean="0">
                <a:solidFill>
                  <a:srgbClr val="EEC710"/>
                </a:solidFill>
                <a:ea typeface="黑体" pitchFamily="49" charset="-122"/>
              </a:rPr>
              <a:t>EMC</a:t>
            </a:r>
            <a:r>
              <a:rPr lang="zh-CN" altLang="en-US" dirty="0" smtClean="0">
                <a:solidFill>
                  <a:srgbClr val="EEC710"/>
                </a:solidFill>
                <a:ea typeface="黑体" pitchFamily="49" charset="-122"/>
              </a:rPr>
              <a:t>教室改造优势</a:t>
            </a:r>
          </a:p>
        </p:txBody>
      </p:sp>
      <p:graphicFrame>
        <p:nvGraphicFramePr>
          <p:cNvPr id="6" name="表格 5"/>
          <p:cNvGraphicFramePr>
            <a:graphicFrameLocks noGrp="1"/>
          </p:cNvGraphicFramePr>
          <p:nvPr/>
        </p:nvGraphicFramePr>
        <p:xfrm>
          <a:off x="1000100" y="1785932"/>
          <a:ext cx="6786610" cy="2071702"/>
        </p:xfrm>
        <a:graphic>
          <a:graphicData uri="http://schemas.openxmlformats.org/drawingml/2006/table">
            <a:tbl>
              <a:tblPr/>
              <a:tblGrid>
                <a:gridCol w="925447"/>
                <a:gridCol w="1388170"/>
                <a:gridCol w="1465291"/>
                <a:gridCol w="1436066"/>
                <a:gridCol w="1571636"/>
              </a:tblGrid>
              <a:tr h="576574">
                <a:tc>
                  <a:txBody>
                    <a:bodyPr/>
                    <a:lstStyle/>
                    <a:p>
                      <a:pPr algn="ctr" rtl="0" fontAlgn="ctr"/>
                      <a:r>
                        <a:rPr lang="zh-CN" altLang="en-US" sz="1200" b="0" i="0" u="none" strike="noStrike" dirty="0">
                          <a:solidFill>
                            <a:srgbClr val="000000"/>
                          </a:solidFill>
                          <a:latin typeface="黑体" pitchFamily="49" charset="-122"/>
                          <a:ea typeface="黑体" pitchFamily="49" charset="-122"/>
                        </a:rPr>
                        <a:t>项目</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0" i="0" u="none" strike="noStrike" dirty="0">
                          <a:solidFill>
                            <a:srgbClr val="000000"/>
                          </a:solidFill>
                          <a:latin typeface="黑体" pitchFamily="49" charset="-122"/>
                          <a:ea typeface="黑体" pitchFamily="49" charset="-122"/>
                        </a:rPr>
                        <a:t>改造前普通灯具</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0" i="0" u="none" strike="noStrike">
                          <a:solidFill>
                            <a:srgbClr val="000000"/>
                          </a:solidFill>
                          <a:latin typeface="黑体" pitchFamily="49" charset="-122"/>
                          <a:ea typeface="黑体" pitchFamily="49" charset="-122"/>
                        </a:rPr>
                        <a:t>改</a:t>
                      </a:r>
                      <a:r>
                        <a:rPr lang="en-US" altLang="zh-CN" sz="1200" b="0" i="0" u="none" strike="noStrike">
                          <a:solidFill>
                            <a:srgbClr val="000000"/>
                          </a:solidFill>
                          <a:latin typeface="黑体" pitchFamily="49" charset="-122"/>
                          <a:ea typeface="黑体" pitchFamily="49" charset="-122"/>
                        </a:rPr>
                        <a:t>LED</a:t>
                      </a:r>
                      <a:r>
                        <a:rPr lang="zh-CN" altLang="en-US" sz="1200" b="0" i="0" u="none" strike="noStrike">
                          <a:solidFill>
                            <a:srgbClr val="000000"/>
                          </a:solidFill>
                          <a:latin typeface="黑体" pitchFamily="49" charset="-122"/>
                          <a:ea typeface="黑体" pitchFamily="49" charset="-122"/>
                        </a:rPr>
                        <a:t>教室灯具后</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0" i="0" u="none" strike="noStrike">
                          <a:solidFill>
                            <a:srgbClr val="000000"/>
                          </a:solidFill>
                          <a:latin typeface="黑体" pitchFamily="49" charset="-122"/>
                          <a:ea typeface="黑体" pitchFamily="49" charset="-122"/>
                        </a:rPr>
                        <a:t>改前年耗电总量</a:t>
                      </a:r>
                      <a:r>
                        <a:rPr lang="en-US" altLang="zh-CN" sz="1200" b="0" i="0" u="none" strike="noStrike">
                          <a:solidFill>
                            <a:srgbClr val="000000"/>
                          </a:solidFill>
                          <a:latin typeface="黑体" pitchFamily="49" charset="-122"/>
                          <a:ea typeface="黑体" pitchFamily="49" charset="-122"/>
                        </a:rPr>
                        <a:t>(</a:t>
                      </a:r>
                      <a:r>
                        <a:rPr lang="en-US" sz="1200" b="0" i="0" u="none" strike="noStrike">
                          <a:solidFill>
                            <a:srgbClr val="000000"/>
                          </a:solidFill>
                          <a:latin typeface="黑体" pitchFamily="49" charset="-122"/>
                          <a:ea typeface="黑体" pitchFamily="49" charset="-122"/>
                        </a:rPr>
                        <a:t>KW)</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0" i="0" u="none" strike="noStrike" dirty="0">
                          <a:solidFill>
                            <a:srgbClr val="000000"/>
                          </a:solidFill>
                          <a:latin typeface="黑体" pitchFamily="49" charset="-122"/>
                          <a:ea typeface="黑体" pitchFamily="49" charset="-122"/>
                        </a:rPr>
                        <a:t>改后年耗电总量</a:t>
                      </a:r>
                      <a:r>
                        <a:rPr lang="en-US" altLang="zh-CN" sz="1200" b="0" i="0" u="none" strike="noStrike" dirty="0">
                          <a:solidFill>
                            <a:srgbClr val="000000"/>
                          </a:solidFill>
                          <a:latin typeface="黑体" pitchFamily="49" charset="-122"/>
                          <a:ea typeface="黑体" pitchFamily="49" charset="-122"/>
                        </a:rPr>
                        <a:t>(</a:t>
                      </a:r>
                      <a:r>
                        <a:rPr lang="en-US" sz="1200" b="0" i="0" u="none" strike="noStrike" dirty="0">
                          <a:solidFill>
                            <a:srgbClr val="000000"/>
                          </a:solidFill>
                          <a:latin typeface="黑体" pitchFamily="49" charset="-122"/>
                          <a:ea typeface="黑体" pitchFamily="49" charset="-122"/>
                        </a:rPr>
                        <a:t>KW)</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r>
              <a:tr h="498376">
                <a:tc>
                  <a:txBody>
                    <a:bodyPr/>
                    <a:lstStyle/>
                    <a:p>
                      <a:pPr algn="ctr" rtl="0" fontAlgn="ctr"/>
                      <a:r>
                        <a:rPr lang="zh-CN" altLang="en-US" sz="1200" b="0" i="0" u="none" strike="noStrike">
                          <a:solidFill>
                            <a:srgbClr val="000000"/>
                          </a:solidFill>
                          <a:latin typeface="黑体" pitchFamily="49" charset="-122"/>
                          <a:ea typeface="黑体" pitchFamily="49" charset="-122"/>
                        </a:rPr>
                        <a:t>光源功率</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en-US" altLang="zh-CN" sz="1200" b="0" i="0" u="none" strike="noStrike" dirty="0">
                          <a:solidFill>
                            <a:srgbClr val="000000"/>
                          </a:solidFill>
                          <a:latin typeface="黑体" pitchFamily="49" charset="-122"/>
                          <a:ea typeface="黑体" pitchFamily="49" charset="-122"/>
                        </a:rPr>
                        <a:t>36</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en-US" altLang="zh-CN" sz="1200" b="0" i="0" u="none" strike="noStrike">
                          <a:solidFill>
                            <a:srgbClr val="000000"/>
                          </a:solidFill>
                          <a:latin typeface="黑体" pitchFamily="49" charset="-122"/>
                          <a:ea typeface="黑体" pitchFamily="49" charset="-122"/>
                        </a:rPr>
                        <a:t>12</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3">
                  <a:txBody>
                    <a:bodyPr/>
                    <a:lstStyle/>
                    <a:p>
                      <a:pPr algn="ctr" fontAlgn="ctr"/>
                      <a:r>
                        <a:rPr lang="en-US" sz="1200" b="0" i="0" u="none" strike="noStrike" dirty="0">
                          <a:solidFill>
                            <a:srgbClr val="000000"/>
                          </a:solidFill>
                          <a:latin typeface="黑体" pitchFamily="49" charset="-122"/>
                          <a:ea typeface="黑体" pitchFamily="49" charset="-122"/>
                        </a:rPr>
                        <a:t>369000</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en-US" sz="1200" b="0" i="0" u="none" strike="noStrike" dirty="0">
                          <a:solidFill>
                            <a:srgbClr val="000000"/>
                          </a:solidFill>
                          <a:latin typeface="黑体" pitchFamily="49" charset="-122"/>
                          <a:ea typeface="黑体" pitchFamily="49" charset="-122"/>
                        </a:rPr>
                        <a:t>108000</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98376">
                <a:tc>
                  <a:txBody>
                    <a:bodyPr/>
                    <a:lstStyle/>
                    <a:p>
                      <a:pPr algn="ctr" rtl="0" fontAlgn="ctr"/>
                      <a:r>
                        <a:rPr lang="zh-CN" altLang="en-US" sz="1200" b="0" i="0" u="none" strike="noStrike">
                          <a:solidFill>
                            <a:srgbClr val="000000"/>
                          </a:solidFill>
                          <a:latin typeface="黑体" pitchFamily="49" charset="-122"/>
                          <a:ea typeface="黑体" pitchFamily="49" charset="-122"/>
                        </a:rPr>
                        <a:t>整灯功率</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en-US" altLang="zh-CN" sz="1200" b="0" i="0" u="none" strike="noStrike" dirty="0">
                          <a:solidFill>
                            <a:srgbClr val="000000"/>
                          </a:solidFill>
                          <a:latin typeface="黑体" pitchFamily="49" charset="-122"/>
                          <a:ea typeface="黑体" pitchFamily="49" charset="-122"/>
                        </a:rPr>
                        <a:t>41</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en-US" altLang="zh-CN" sz="1200" b="0" i="0" u="none" strike="noStrike">
                          <a:solidFill>
                            <a:srgbClr val="000000"/>
                          </a:solidFill>
                          <a:latin typeface="黑体" pitchFamily="49" charset="-122"/>
                          <a:ea typeface="黑体" pitchFamily="49" charset="-122"/>
                        </a:rPr>
                        <a:t>12</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vMerge="1">
                  <a:txBody>
                    <a:bodyPr/>
                    <a:lstStyle/>
                    <a:p>
                      <a:endParaRPr lang="zh-CN" altLang="en-US"/>
                    </a:p>
                  </a:txBody>
                  <a:tcPr/>
                </a:tc>
                <a:tc vMerge="1">
                  <a:txBody>
                    <a:bodyPr/>
                    <a:lstStyle/>
                    <a:p>
                      <a:endParaRPr lang="zh-CN" altLang="en-US"/>
                    </a:p>
                  </a:txBody>
                  <a:tcPr/>
                </a:tc>
              </a:tr>
              <a:tr h="498376">
                <a:tc>
                  <a:txBody>
                    <a:bodyPr/>
                    <a:lstStyle/>
                    <a:p>
                      <a:pPr algn="ctr" rtl="0" fontAlgn="ctr"/>
                      <a:r>
                        <a:rPr lang="zh-CN" altLang="en-US" sz="1200" b="0" i="0" u="none" strike="noStrike" dirty="0">
                          <a:solidFill>
                            <a:srgbClr val="000000"/>
                          </a:solidFill>
                          <a:latin typeface="黑体" pitchFamily="49" charset="-122"/>
                          <a:ea typeface="黑体" pitchFamily="49" charset="-122"/>
                        </a:rPr>
                        <a:t>数量</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en-US" altLang="zh-CN" sz="1200" b="0" i="0" u="none" strike="noStrike">
                          <a:solidFill>
                            <a:srgbClr val="000000"/>
                          </a:solidFill>
                          <a:latin typeface="黑体" pitchFamily="49" charset="-122"/>
                          <a:ea typeface="黑体" pitchFamily="49" charset="-122"/>
                        </a:rPr>
                        <a:t>10000</a:t>
                      </a: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en-US" altLang="zh-CN" sz="1200" b="0" i="0" u="none" strike="noStrike" dirty="0" smtClean="0">
                          <a:solidFill>
                            <a:srgbClr val="000000"/>
                          </a:solidFill>
                          <a:latin typeface="黑体" pitchFamily="49" charset="-122"/>
                          <a:ea typeface="黑体" pitchFamily="49" charset="-122"/>
                        </a:rPr>
                        <a:t>10000</a:t>
                      </a:r>
                      <a:endParaRPr lang="en-US" altLang="zh-CN" sz="1200" b="0" i="0" u="none" strike="noStrike" dirty="0">
                        <a:solidFill>
                          <a:srgbClr val="000000"/>
                        </a:solidFill>
                        <a:latin typeface="黑体" pitchFamily="49" charset="-122"/>
                        <a:ea typeface="黑体" pitchFamily="49" charset="-122"/>
                      </a:endParaRPr>
                    </a:p>
                  </a:txBody>
                  <a:tcPr marL="9466" marR="9466" marT="94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vMerge="1">
                  <a:txBody>
                    <a:bodyPr/>
                    <a:lstStyle/>
                    <a:p>
                      <a:endParaRPr lang="zh-CN" altLang="en-US"/>
                    </a:p>
                  </a:txBody>
                  <a:tcPr/>
                </a:tc>
                <a:tc vMerge="1">
                  <a:txBody>
                    <a:bodyPr/>
                    <a:lstStyle/>
                    <a:p>
                      <a:endParaRPr lang="zh-CN" altLang="en-US"/>
                    </a:p>
                  </a:txBody>
                  <a:tcPr/>
                </a:tc>
              </a:tr>
            </a:tbl>
          </a:graphicData>
        </a:graphic>
      </p:graphicFrame>
      <p:sp>
        <p:nvSpPr>
          <p:cNvPr id="7" name="TextBox 6"/>
          <p:cNvSpPr txBox="1"/>
          <p:nvPr/>
        </p:nvSpPr>
        <p:spPr>
          <a:xfrm>
            <a:off x="4071934" y="1142990"/>
            <a:ext cx="714380" cy="369332"/>
          </a:xfrm>
          <a:prstGeom prst="rect">
            <a:avLst/>
          </a:prstGeom>
          <a:noFill/>
        </p:spPr>
        <p:txBody>
          <a:bodyPr wrap="square" rtlCol="0">
            <a:spAutoFit/>
          </a:bodyPr>
          <a:lstStyle/>
          <a:p>
            <a:r>
              <a:rPr lang="zh-CN" altLang="en-US" dirty="0" smtClean="0">
                <a:solidFill>
                  <a:srgbClr val="EEC710"/>
                </a:solidFill>
                <a:latin typeface="黑体" pitchFamily="49" charset="-122"/>
                <a:ea typeface="黑体" pitchFamily="49" charset="-122"/>
              </a:rPr>
              <a:t>简表</a:t>
            </a:r>
            <a:endParaRPr lang="zh-CN" altLang="en-US" dirty="0">
              <a:solidFill>
                <a:srgbClr val="EEC710"/>
              </a:solidFill>
              <a:latin typeface="黑体" pitchFamily="49" charset="-122"/>
              <a:ea typeface="黑体" pitchFamily="49" charset="-122"/>
            </a:endParaRPr>
          </a:p>
        </p:txBody>
      </p:sp>
      <p:sp>
        <p:nvSpPr>
          <p:cNvPr id="9" name="TextBox 8"/>
          <p:cNvSpPr txBox="1"/>
          <p:nvPr/>
        </p:nvSpPr>
        <p:spPr>
          <a:xfrm>
            <a:off x="1000100" y="4000510"/>
            <a:ext cx="7143800" cy="600164"/>
          </a:xfrm>
          <a:prstGeom prst="rect">
            <a:avLst/>
          </a:prstGeom>
          <a:noFill/>
        </p:spPr>
        <p:txBody>
          <a:bodyPr wrap="square" rtlCol="0">
            <a:spAutoFit/>
          </a:bodyPr>
          <a:lstStyle/>
          <a:p>
            <a:r>
              <a:rPr lang="zh-CN" altLang="en-US" sz="1100" kern="0" dirty="0" smtClean="0">
                <a:solidFill>
                  <a:srgbClr val="EEC710"/>
                </a:solidFill>
                <a:latin typeface="Arial Unicode MS" pitchFamily="34" charset="-122"/>
                <a:ea typeface="Arial Unicode MS" pitchFamily="34" charset="-122"/>
                <a:cs typeface="Arial Unicode MS" pitchFamily="34" charset="-122"/>
              </a:rPr>
              <a:t>备注 </a:t>
            </a:r>
            <a:r>
              <a:rPr lang="en-US" sz="1100" kern="0" dirty="0" smtClean="0">
                <a:solidFill>
                  <a:srgbClr val="EEC710"/>
                </a:solidFill>
                <a:latin typeface="Arial Unicode MS" pitchFamily="34" charset="-122"/>
                <a:ea typeface="Arial Unicode MS" pitchFamily="34" charset="-122"/>
                <a:cs typeface="Arial Unicode MS" pitchFamily="34" charset="-122"/>
              </a:rPr>
              <a:t>1</a:t>
            </a:r>
            <a:r>
              <a:rPr lang="zh-CN" altLang="en-US" sz="1100" kern="0" dirty="0" smtClean="0">
                <a:solidFill>
                  <a:srgbClr val="EEC710"/>
                </a:solidFill>
                <a:latin typeface="Arial Unicode MS" pitchFamily="34" charset="-122"/>
                <a:ea typeface="Arial Unicode MS" pitchFamily="34" charset="-122"/>
                <a:cs typeface="Arial Unicode MS" pitchFamily="34" charset="-122"/>
              </a:rPr>
              <a:t>、改造前原有照明每年用电量</a:t>
            </a:r>
            <a:r>
              <a:rPr lang="en-US" sz="1100" kern="0" dirty="0" smtClean="0">
                <a:solidFill>
                  <a:srgbClr val="EEC710"/>
                </a:solidFill>
                <a:latin typeface="Arial Unicode MS" pitchFamily="34" charset="-122"/>
                <a:ea typeface="Arial Unicode MS" pitchFamily="34" charset="-122"/>
                <a:cs typeface="Arial Unicode MS" pitchFamily="34" charset="-122"/>
              </a:rPr>
              <a:t>=</a:t>
            </a:r>
            <a:r>
              <a:rPr lang="zh-CN" altLang="en-US" sz="1100" kern="0" dirty="0" smtClean="0">
                <a:solidFill>
                  <a:srgbClr val="EEC710"/>
                </a:solidFill>
                <a:latin typeface="Arial Unicode MS" pitchFamily="34" charset="-122"/>
                <a:ea typeface="Arial Unicode MS" pitchFamily="34" charset="-122"/>
                <a:cs typeface="Arial Unicode MS" pitchFamily="34" charset="-122"/>
              </a:rPr>
              <a:t>（</a:t>
            </a:r>
            <a:r>
              <a:rPr lang="en-US" sz="1100" kern="0" dirty="0" smtClean="0">
                <a:solidFill>
                  <a:srgbClr val="EEC710"/>
                </a:solidFill>
                <a:latin typeface="Arial Unicode MS" pitchFamily="34" charset="-122"/>
                <a:ea typeface="Arial Unicode MS" pitchFamily="34" charset="-122"/>
                <a:cs typeface="Arial Unicode MS" pitchFamily="34" charset="-122"/>
              </a:rPr>
              <a:t>10000</a:t>
            </a:r>
            <a:r>
              <a:rPr lang="zh-CN" altLang="en-US" sz="1100" kern="0" dirty="0" smtClean="0">
                <a:solidFill>
                  <a:srgbClr val="EEC710"/>
                </a:solidFill>
                <a:latin typeface="Arial Unicode MS" pitchFamily="34" charset="-122"/>
                <a:ea typeface="Arial Unicode MS" pitchFamily="34" charset="-122"/>
                <a:cs typeface="Arial Unicode MS" pitchFamily="34" charset="-122"/>
              </a:rPr>
              <a:t>支</a:t>
            </a:r>
            <a:r>
              <a:rPr lang="en-US" sz="1100" kern="0" dirty="0" smtClean="0">
                <a:solidFill>
                  <a:srgbClr val="EEC710"/>
                </a:solidFill>
                <a:latin typeface="Arial Unicode MS" pitchFamily="34" charset="-122"/>
                <a:ea typeface="Arial Unicode MS" pitchFamily="34" charset="-122"/>
                <a:cs typeface="Arial Unicode MS" pitchFamily="34" charset="-122"/>
              </a:rPr>
              <a:t>*41W</a:t>
            </a:r>
            <a:r>
              <a:rPr lang="zh-CN" altLang="en-US" sz="1100" kern="0" dirty="0" smtClean="0">
                <a:solidFill>
                  <a:srgbClr val="EEC710"/>
                </a:solidFill>
                <a:latin typeface="Arial Unicode MS" pitchFamily="34" charset="-122"/>
                <a:ea typeface="Arial Unicode MS" pitchFamily="34" charset="-122"/>
                <a:cs typeface="Arial Unicode MS" pitchFamily="34" charset="-122"/>
              </a:rPr>
              <a:t>）</a:t>
            </a:r>
            <a:r>
              <a:rPr lang="en-US" sz="1100" kern="0" dirty="0" smtClean="0">
                <a:solidFill>
                  <a:srgbClr val="EEC710"/>
                </a:solidFill>
                <a:latin typeface="Arial Unicode MS" pitchFamily="34" charset="-122"/>
                <a:ea typeface="Arial Unicode MS" pitchFamily="34" charset="-122"/>
                <a:cs typeface="Arial Unicode MS" pitchFamily="34" charset="-122"/>
              </a:rPr>
              <a:t>*5</a:t>
            </a:r>
            <a:r>
              <a:rPr lang="zh-CN" altLang="en-US" sz="1100" kern="0" dirty="0" smtClean="0">
                <a:solidFill>
                  <a:srgbClr val="EEC710"/>
                </a:solidFill>
                <a:latin typeface="Arial Unicode MS" pitchFamily="34" charset="-122"/>
                <a:ea typeface="Arial Unicode MS" pitchFamily="34" charset="-122"/>
                <a:cs typeface="Arial Unicode MS" pitchFamily="34" charset="-122"/>
              </a:rPr>
              <a:t>小时</a:t>
            </a:r>
            <a:r>
              <a:rPr lang="en-US" sz="1100" kern="0" dirty="0" smtClean="0">
                <a:solidFill>
                  <a:srgbClr val="EEC710"/>
                </a:solidFill>
                <a:latin typeface="Arial Unicode MS" pitchFamily="34" charset="-122"/>
                <a:ea typeface="Arial Unicode MS" pitchFamily="34" charset="-122"/>
                <a:cs typeface="Arial Unicode MS" pitchFamily="34" charset="-122"/>
              </a:rPr>
              <a:t>*180</a:t>
            </a:r>
            <a:r>
              <a:rPr lang="zh-CN" altLang="en-US" sz="1100" kern="0" dirty="0" smtClean="0">
                <a:solidFill>
                  <a:srgbClr val="EEC710"/>
                </a:solidFill>
                <a:latin typeface="Arial Unicode MS" pitchFamily="34" charset="-122"/>
                <a:ea typeface="Arial Unicode MS" pitchFamily="34" charset="-122"/>
                <a:cs typeface="Arial Unicode MS" pitchFamily="34" charset="-122"/>
              </a:rPr>
              <a:t>天</a:t>
            </a:r>
            <a:r>
              <a:rPr lang="en-US" sz="1100" kern="0" dirty="0" smtClean="0">
                <a:solidFill>
                  <a:srgbClr val="EEC710"/>
                </a:solidFill>
                <a:latin typeface="Arial Unicode MS" pitchFamily="34" charset="-122"/>
                <a:ea typeface="Arial Unicode MS" pitchFamily="34" charset="-122"/>
                <a:cs typeface="Arial Unicode MS" pitchFamily="34" charset="-122"/>
              </a:rPr>
              <a:t>/1000KW=</a:t>
            </a:r>
            <a:r>
              <a:rPr lang="en-US" sz="1100" dirty="0" smtClean="0">
                <a:solidFill>
                  <a:srgbClr val="EEC710"/>
                </a:solidFill>
                <a:latin typeface="黑体" pitchFamily="49" charset="-122"/>
                <a:ea typeface="黑体" pitchFamily="49" charset="-122"/>
              </a:rPr>
              <a:t>369000</a:t>
            </a:r>
            <a:r>
              <a:rPr lang="zh-CN" altLang="en-US" sz="1100" kern="0" dirty="0" smtClean="0">
                <a:solidFill>
                  <a:srgbClr val="EEC710"/>
                </a:solidFill>
                <a:latin typeface="Arial Unicode MS" pitchFamily="34" charset="-122"/>
                <a:ea typeface="Arial Unicode MS" pitchFamily="34" charset="-122"/>
                <a:cs typeface="Arial Unicode MS" pitchFamily="34" charset="-122"/>
              </a:rPr>
              <a:t>度，使用</a:t>
            </a:r>
            <a:r>
              <a:rPr lang="en-US" sz="1100" kern="0" dirty="0" smtClean="0">
                <a:solidFill>
                  <a:srgbClr val="EEC710"/>
                </a:solidFill>
                <a:latin typeface="Arial Unicode MS" pitchFamily="34" charset="-122"/>
                <a:ea typeface="Arial Unicode MS" pitchFamily="34" charset="-122"/>
                <a:cs typeface="Arial Unicode MS" pitchFamily="34" charset="-122"/>
              </a:rPr>
              <a:t>LEDT8</a:t>
            </a:r>
            <a:r>
              <a:rPr lang="zh-CN" altLang="en-US" sz="1100" kern="0" dirty="0" smtClean="0">
                <a:solidFill>
                  <a:srgbClr val="EEC710"/>
                </a:solidFill>
                <a:latin typeface="Arial Unicode MS" pitchFamily="34" charset="-122"/>
                <a:ea typeface="Arial Unicode MS" pitchFamily="34" charset="-122"/>
                <a:cs typeface="Arial Unicode MS" pitchFamily="34" charset="-122"/>
              </a:rPr>
              <a:t>灯管改造以后</a:t>
            </a:r>
            <a:r>
              <a:rPr lang="en-US" sz="1100" kern="0" dirty="0" smtClean="0">
                <a:solidFill>
                  <a:srgbClr val="EEC710"/>
                </a:solidFill>
                <a:latin typeface="Arial Unicode MS" pitchFamily="34" charset="-122"/>
                <a:ea typeface="Arial Unicode MS" pitchFamily="34" charset="-122"/>
                <a:cs typeface="Arial Unicode MS" pitchFamily="34" charset="-122"/>
              </a:rPr>
              <a:t>,</a:t>
            </a:r>
            <a:r>
              <a:rPr lang="zh-CN" altLang="en-US" sz="1100" kern="0" dirty="0" smtClean="0">
                <a:solidFill>
                  <a:srgbClr val="EEC710"/>
                </a:solidFill>
                <a:latin typeface="Arial Unicode MS" pitchFamily="34" charset="-122"/>
                <a:ea typeface="Arial Unicode MS" pitchFamily="34" charset="-122"/>
                <a:cs typeface="Arial Unicode MS" pitchFamily="34" charset="-122"/>
              </a:rPr>
              <a:t>每年用电量</a:t>
            </a:r>
            <a:r>
              <a:rPr lang="en-US" sz="1100" kern="0" dirty="0" smtClean="0">
                <a:solidFill>
                  <a:srgbClr val="EEC710"/>
                </a:solidFill>
                <a:latin typeface="Arial Unicode MS" pitchFamily="34" charset="-122"/>
                <a:ea typeface="Arial Unicode MS" pitchFamily="34" charset="-122"/>
                <a:cs typeface="Arial Unicode MS" pitchFamily="34" charset="-122"/>
              </a:rPr>
              <a:t>=</a:t>
            </a:r>
            <a:r>
              <a:rPr lang="zh-CN" altLang="en-US" sz="1100" kern="0" dirty="0" smtClean="0">
                <a:solidFill>
                  <a:srgbClr val="EEC710"/>
                </a:solidFill>
                <a:latin typeface="Arial Unicode MS" pitchFamily="34" charset="-122"/>
                <a:ea typeface="Arial Unicode MS" pitchFamily="34" charset="-122"/>
                <a:cs typeface="Arial Unicode MS" pitchFamily="34" charset="-122"/>
              </a:rPr>
              <a:t>（</a:t>
            </a:r>
            <a:r>
              <a:rPr lang="en-US" sz="1100" kern="0" dirty="0" smtClean="0">
                <a:solidFill>
                  <a:srgbClr val="EEC710"/>
                </a:solidFill>
                <a:latin typeface="Arial Unicode MS" pitchFamily="34" charset="-122"/>
                <a:ea typeface="Arial Unicode MS" pitchFamily="34" charset="-122"/>
                <a:cs typeface="Arial Unicode MS" pitchFamily="34" charset="-122"/>
              </a:rPr>
              <a:t>10000</a:t>
            </a:r>
            <a:r>
              <a:rPr lang="zh-CN" altLang="en-US" sz="1100" kern="0" dirty="0" smtClean="0">
                <a:solidFill>
                  <a:srgbClr val="EEC710"/>
                </a:solidFill>
                <a:latin typeface="Arial Unicode MS" pitchFamily="34" charset="-122"/>
                <a:ea typeface="Arial Unicode MS" pitchFamily="34" charset="-122"/>
                <a:cs typeface="Arial Unicode MS" pitchFamily="34" charset="-122"/>
              </a:rPr>
              <a:t>支</a:t>
            </a:r>
            <a:r>
              <a:rPr lang="en-US" sz="1100" kern="0" dirty="0" smtClean="0">
                <a:solidFill>
                  <a:srgbClr val="EEC710"/>
                </a:solidFill>
                <a:latin typeface="Arial Unicode MS" pitchFamily="34" charset="-122"/>
                <a:ea typeface="Arial Unicode MS" pitchFamily="34" charset="-122"/>
                <a:cs typeface="Arial Unicode MS" pitchFamily="34" charset="-122"/>
              </a:rPr>
              <a:t>*12W</a:t>
            </a:r>
            <a:r>
              <a:rPr lang="zh-CN" altLang="en-US" sz="1100" kern="0" dirty="0" smtClean="0">
                <a:solidFill>
                  <a:srgbClr val="EEC710"/>
                </a:solidFill>
                <a:latin typeface="Arial Unicode MS" pitchFamily="34" charset="-122"/>
                <a:ea typeface="Arial Unicode MS" pitchFamily="34" charset="-122"/>
                <a:cs typeface="Arial Unicode MS" pitchFamily="34" charset="-122"/>
              </a:rPr>
              <a:t>）</a:t>
            </a:r>
            <a:r>
              <a:rPr lang="en-US" sz="1100" kern="0" dirty="0" smtClean="0">
                <a:solidFill>
                  <a:srgbClr val="EEC710"/>
                </a:solidFill>
                <a:latin typeface="Arial Unicode MS" pitchFamily="34" charset="-122"/>
                <a:ea typeface="Arial Unicode MS" pitchFamily="34" charset="-122"/>
                <a:cs typeface="Arial Unicode MS" pitchFamily="34" charset="-122"/>
              </a:rPr>
              <a:t>*5</a:t>
            </a:r>
            <a:r>
              <a:rPr lang="zh-CN" altLang="en-US" sz="1100" kern="0" dirty="0" smtClean="0">
                <a:solidFill>
                  <a:srgbClr val="EEC710"/>
                </a:solidFill>
                <a:latin typeface="Arial Unicode MS" pitchFamily="34" charset="-122"/>
                <a:ea typeface="Arial Unicode MS" pitchFamily="34" charset="-122"/>
                <a:cs typeface="Arial Unicode MS" pitchFamily="34" charset="-122"/>
              </a:rPr>
              <a:t>小时</a:t>
            </a:r>
            <a:r>
              <a:rPr lang="en-US" sz="1100" kern="0" dirty="0" smtClean="0">
                <a:solidFill>
                  <a:srgbClr val="EEC710"/>
                </a:solidFill>
                <a:latin typeface="Arial Unicode MS" pitchFamily="34" charset="-122"/>
                <a:ea typeface="Arial Unicode MS" pitchFamily="34" charset="-122"/>
                <a:cs typeface="Arial Unicode MS" pitchFamily="34" charset="-122"/>
              </a:rPr>
              <a:t>*180</a:t>
            </a:r>
            <a:r>
              <a:rPr lang="zh-CN" altLang="en-US" sz="1100" kern="0" dirty="0" smtClean="0">
                <a:solidFill>
                  <a:srgbClr val="EEC710"/>
                </a:solidFill>
                <a:latin typeface="Arial Unicode MS" pitchFamily="34" charset="-122"/>
                <a:ea typeface="Arial Unicode MS" pitchFamily="34" charset="-122"/>
                <a:cs typeface="Arial Unicode MS" pitchFamily="34" charset="-122"/>
              </a:rPr>
              <a:t>天</a:t>
            </a:r>
            <a:r>
              <a:rPr lang="en-US" sz="1100" kern="0" dirty="0" smtClean="0">
                <a:solidFill>
                  <a:srgbClr val="EEC710"/>
                </a:solidFill>
                <a:latin typeface="Arial Unicode MS" pitchFamily="34" charset="-122"/>
                <a:ea typeface="Arial Unicode MS" pitchFamily="34" charset="-122"/>
                <a:cs typeface="Arial Unicode MS" pitchFamily="34" charset="-122"/>
              </a:rPr>
              <a:t>/1000KW=108000</a:t>
            </a:r>
            <a:r>
              <a:rPr lang="zh-CN" altLang="en-US" sz="1100" kern="0" dirty="0" smtClean="0">
                <a:solidFill>
                  <a:srgbClr val="EEC710"/>
                </a:solidFill>
                <a:latin typeface="Arial Unicode MS" pitchFamily="34" charset="-122"/>
                <a:ea typeface="Arial Unicode MS" pitchFamily="34" charset="-122"/>
                <a:cs typeface="Arial Unicode MS" pitchFamily="34" charset="-122"/>
              </a:rPr>
              <a:t>度电。</a:t>
            </a:r>
            <a:endParaRPr lang="en-US" altLang="zh-CN" sz="1100" kern="100" dirty="0" smtClean="0">
              <a:solidFill>
                <a:srgbClr val="EEC710"/>
              </a:solidFill>
              <a:latin typeface="Arial Unicode MS" pitchFamily="34" charset="-122"/>
              <a:ea typeface="Arial Unicode MS" pitchFamily="34" charset="-122"/>
              <a:cs typeface="Arial Unicode MS" pitchFamily="34" charset="-122"/>
            </a:endParaRPr>
          </a:p>
          <a:p>
            <a:r>
              <a:rPr lang="en-US" sz="1100" kern="0" dirty="0" smtClean="0">
                <a:solidFill>
                  <a:srgbClr val="EEC710"/>
                </a:solidFill>
                <a:latin typeface="Arial Unicode MS" pitchFamily="34" charset="-122"/>
                <a:ea typeface="Arial Unicode MS" pitchFamily="34" charset="-122"/>
                <a:cs typeface="Arial Unicode MS" pitchFamily="34" charset="-122"/>
              </a:rPr>
              <a:t>2</a:t>
            </a:r>
            <a:r>
              <a:rPr lang="zh-CN" altLang="en-US" sz="1100" kern="0" dirty="0" smtClean="0">
                <a:solidFill>
                  <a:srgbClr val="EEC710"/>
                </a:solidFill>
                <a:latin typeface="Arial Unicode MS" pitchFamily="34" charset="-122"/>
                <a:ea typeface="Arial Unicode MS" pitchFamily="34" charset="-122"/>
                <a:cs typeface="Arial Unicode MS" pitchFamily="34" charset="-122"/>
              </a:rPr>
              <a:t>、全年用电天数为</a:t>
            </a:r>
            <a:r>
              <a:rPr lang="en-US" sz="1100" kern="0" dirty="0" smtClean="0">
                <a:solidFill>
                  <a:srgbClr val="EEC710"/>
                </a:solidFill>
                <a:latin typeface="Arial Unicode MS" pitchFamily="34" charset="-122"/>
                <a:ea typeface="Arial Unicode MS" pitchFamily="34" charset="-122"/>
                <a:cs typeface="Arial Unicode MS" pitchFamily="34" charset="-122"/>
              </a:rPr>
              <a:t>180</a:t>
            </a:r>
            <a:r>
              <a:rPr lang="zh-CN" altLang="en-US" sz="1100" kern="0" dirty="0" smtClean="0">
                <a:solidFill>
                  <a:srgbClr val="EEC710"/>
                </a:solidFill>
                <a:latin typeface="Arial Unicode MS" pitchFamily="34" charset="-122"/>
                <a:ea typeface="Arial Unicode MS" pitchFamily="34" charset="-122"/>
                <a:cs typeface="Arial Unicode MS" pitchFamily="34" charset="-122"/>
              </a:rPr>
              <a:t>天计算（寒暑假、周末节假日除外）</a:t>
            </a:r>
            <a:endParaRPr lang="zh-CN" altLang="en-US" sz="1100" dirty="0">
              <a:solidFill>
                <a:srgbClr val="EEC710"/>
              </a:solidFill>
              <a:latin typeface="Arial Unicode MS" pitchFamily="34" charset="-122"/>
              <a:ea typeface="Arial Unicode MS" pitchFamily="34" charset="-122"/>
              <a:cs typeface="Arial Unicode MS"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00034" y="785801"/>
          <a:ext cx="8286809" cy="3820784"/>
        </p:xfrm>
        <a:graphic>
          <a:graphicData uri="http://schemas.openxmlformats.org/drawingml/2006/table">
            <a:tbl>
              <a:tblPr/>
              <a:tblGrid>
                <a:gridCol w="1000132"/>
                <a:gridCol w="642942"/>
                <a:gridCol w="2500330"/>
                <a:gridCol w="1785950"/>
                <a:gridCol w="2357455"/>
              </a:tblGrid>
              <a:tr h="357190">
                <a:tc>
                  <a:txBody>
                    <a:bodyPr/>
                    <a:lstStyle/>
                    <a:p>
                      <a:pPr indent="34290" algn="ctr">
                        <a:spcAft>
                          <a:spcPts val="0"/>
                        </a:spcAft>
                      </a:pPr>
                      <a:r>
                        <a:rPr lang="zh-CN" sz="1200" b="1" kern="0" dirty="0">
                          <a:solidFill>
                            <a:schemeClr val="tx1">
                              <a:lumMod val="65000"/>
                              <a:lumOff val="35000"/>
                            </a:schemeClr>
                          </a:solidFill>
                          <a:latin typeface="黑体" pitchFamily="49" charset="-122"/>
                          <a:ea typeface="黑体" pitchFamily="49" charset="-122"/>
                          <a:cs typeface="Times New Roman"/>
                        </a:rPr>
                        <a:t>名称</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b="1" kern="0">
                          <a:solidFill>
                            <a:schemeClr val="tx1">
                              <a:lumMod val="65000"/>
                              <a:lumOff val="35000"/>
                            </a:schemeClr>
                          </a:solidFill>
                          <a:latin typeface="黑体" pitchFamily="49" charset="-122"/>
                          <a:ea typeface="黑体" pitchFamily="49" charset="-122"/>
                          <a:cs typeface="Times New Roman"/>
                        </a:rPr>
                        <a:t>序号</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b="1" kern="0" dirty="0">
                          <a:solidFill>
                            <a:schemeClr val="tx1">
                              <a:lumMod val="65000"/>
                              <a:lumOff val="35000"/>
                            </a:schemeClr>
                          </a:solidFill>
                          <a:latin typeface="黑体" pitchFamily="49" charset="-122"/>
                          <a:ea typeface="黑体" pitchFamily="49" charset="-122"/>
                          <a:cs typeface="Times New Roman"/>
                        </a:rPr>
                        <a:t>项目</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altLang="en-US" sz="1200" b="1" kern="0" dirty="0" smtClean="0">
                          <a:solidFill>
                            <a:schemeClr val="tx1">
                              <a:lumMod val="65000"/>
                              <a:lumOff val="35000"/>
                            </a:schemeClr>
                          </a:solidFill>
                          <a:latin typeface="黑体" pitchFamily="49" charset="-122"/>
                          <a:ea typeface="黑体" pitchFamily="49" charset="-122"/>
                          <a:cs typeface="Times New Roman"/>
                        </a:rPr>
                        <a:t>原有</a:t>
                      </a:r>
                      <a:r>
                        <a:rPr lang="zh-CN" sz="1200" b="1" kern="0" dirty="0" smtClean="0">
                          <a:solidFill>
                            <a:schemeClr val="tx1">
                              <a:lumMod val="65000"/>
                              <a:lumOff val="35000"/>
                            </a:schemeClr>
                          </a:solidFill>
                          <a:latin typeface="黑体" pitchFamily="49" charset="-122"/>
                          <a:ea typeface="黑体" pitchFamily="49" charset="-122"/>
                          <a:cs typeface="Times New Roman"/>
                        </a:rPr>
                        <a:t>照明</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tabLst>
                          <a:tab pos="4055745" algn="l"/>
                        </a:tabLst>
                      </a:pPr>
                      <a:r>
                        <a:rPr lang="zh-CN" altLang="en-US" sz="1200" b="1" kern="0" dirty="0" smtClean="0">
                          <a:solidFill>
                            <a:schemeClr val="tx1">
                              <a:lumMod val="65000"/>
                              <a:lumOff val="35000"/>
                            </a:schemeClr>
                          </a:solidFill>
                          <a:latin typeface="黑体" pitchFamily="49" charset="-122"/>
                          <a:ea typeface="黑体" pitchFamily="49" charset="-122"/>
                          <a:cs typeface="Times New Roman"/>
                        </a:rPr>
                        <a:t>改造</a:t>
                      </a:r>
                      <a:r>
                        <a:rPr lang="zh-CN" sz="1200" b="1" kern="0" dirty="0" smtClean="0">
                          <a:solidFill>
                            <a:schemeClr val="tx1">
                              <a:lumMod val="65000"/>
                              <a:lumOff val="35000"/>
                            </a:schemeClr>
                          </a:solidFill>
                          <a:latin typeface="黑体" pitchFamily="49" charset="-122"/>
                          <a:ea typeface="黑体" pitchFamily="49" charset="-122"/>
                          <a:cs typeface="Times New Roman"/>
                        </a:rPr>
                        <a:t>方案</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rowSpan="8">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照明系统</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产品类型</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T8</a:t>
                      </a:r>
                      <a:r>
                        <a:rPr lang="zh-CN" sz="1200" kern="0">
                          <a:solidFill>
                            <a:schemeClr val="tx1">
                              <a:lumMod val="65000"/>
                              <a:lumOff val="35000"/>
                            </a:schemeClr>
                          </a:solidFill>
                          <a:latin typeface="黑体" pitchFamily="49" charset="-122"/>
                          <a:ea typeface="黑体" pitchFamily="49" charset="-122"/>
                          <a:cs typeface="Times New Roman"/>
                        </a:rPr>
                        <a:t>荧光灯管</a:t>
                      </a:r>
                      <a:r>
                        <a:rPr lang="en-US" sz="1200" kern="0">
                          <a:solidFill>
                            <a:schemeClr val="tx1">
                              <a:lumMod val="65000"/>
                              <a:lumOff val="35000"/>
                            </a:schemeClr>
                          </a:solidFill>
                          <a:latin typeface="黑体" pitchFamily="49" charset="-122"/>
                          <a:ea typeface="黑体" pitchFamily="49" charset="-122"/>
                          <a:cs typeface="Times New Roman"/>
                        </a:rPr>
                        <a:t>36W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LEDT8</a:t>
                      </a:r>
                      <a:r>
                        <a:rPr lang="zh-CN" sz="1200" kern="0" dirty="0" smtClean="0">
                          <a:solidFill>
                            <a:schemeClr val="tx1">
                              <a:lumMod val="65000"/>
                              <a:lumOff val="35000"/>
                            </a:schemeClr>
                          </a:solidFill>
                          <a:latin typeface="黑体" pitchFamily="49" charset="-122"/>
                          <a:ea typeface="黑体" pitchFamily="49" charset="-122"/>
                          <a:cs typeface="Times New Roman"/>
                        </a:rPr>
                        <a:t>灯管</a:t>
                      </a:r>
                      <a:r>
                        <a:rPr lang="en-US" sz="1200" kern="0" dirty="0">
                          <a:solidFill>
                            <a:schemeClr val="tx1">
                              <a:lumMod val="65000"/>
                              <a:lumOff val="35000"/>
                            </a:schemeClr>
                          </a:solidFill>
                          <a:latin typeface="黑体" pitchFamily="49" charset="-122"/>
                          <a:ea typeface="黑体" pitchFamily="49" charset="-122"/>
                          <a:cs typeface="Times New Roman"/>
                        </a:rPr>
                        <a:t>12W</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2</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整流器类型</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电子镇流器</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LED</a:t>
                      </a:r>
                      <a:r>
                        <a:rPr lang="zh-CN" sz="1200" kern="0">
                          <a:solidFill>
                            <a:schemeClr val="tx1">
                              <a:lumMod val="65000"/>
                              <a:lumOff val="35000"/>
                            </a:schemeClr>
                          </a:solidFill>
                          <a:latin typeface="黑体" pitchFamily="49" charset="-122"/>
                          <a:ea typeface="黑体" pitchFamily="49" charset="-122"/>
                          <a:cs typeface="Times New Roman"/>
                        </a:rPr>
                        <a:t>恒流驱动器</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3</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单支光源实际功率</a:t>
                      </a:r>
                      <a:r>
                        <a:rPr lang="en-US" sz="1200" kern="0">
                          <a:solidFill>
                            <a:schemeClr val="tx1">
                              <a:lumMod val="65000"/>
                              <a:lumOff val="35000"/>
                            </a:schemeClr>
                          </a:solidFill>
                          <a:latin typeface="黑体" pitchFamily="49" charset="-122"/>
                          <a:ea typeface="黑体" pitchFamily="49" charset="-122"/>
                          <a:cs typeface="Times New Roman"/>
                        </a:rPr>
                        <a:t>(W)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36W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12W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4</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灯具实际耗电功率</a:t>
                      </a:r>
                      <a:r>
                        <a:rPr lang="en-US" sz="1200" kern="0">
                          <a:solidFill>
                            <a:schemeClr val="tx1">
                              <a:lumMod val="65000"/>
                              <a:lumOff val="35000"/>
                            </a:schemeClr>
                          </a:solidFill>
                          <a:latin typeface="黑体" pitchFamily="49" charset="-122"/>
                          <a:ea typeface="黑体" pitchFamily="49" charset="-122"/>
                          <a:cs typeface="Times New Roman"/>
                        </a:rPr>
                        <a:t>(W)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41W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12W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5</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光源显色指数（</a:t>
                      </a:r>
                      <a:r>
                        <a:rPr lang="en-US" sz="1200" kern="0">
                          <a:solidFill>
                            <a:schemeClr val="tx1">
                              <a:lumMod val="65000"/>
                              <a:lumOff val="35000"/>
                            </a:schemeClr>
                          </a:solidFill>
                          <a:latin typeface="黑体" pitchFamily="49" charset="-122"/>
                          <a:ea typeface="黑体" pitchFamily="49" charset="-122"/>
                          <a:cs typeface="Times New Roman"/>
                        </a:rPr>
                        <a:t>RA)</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70</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80</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6</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dirty="0">
                          <a:solidFill>
                            <a:schemeClr val="tx1">
                              <a:lumMod val="65000"/>
                              <a:lumOff val="35000"/>
                            </a:schemeClr>
                          </a:solidFill>
                          <a:latin typeface="黑体" pitchFamily="49" charset="-122"/>
                          <a:ea typeface="黑体" pitchFamily="49" charset="-122"/>
                          <a:cs typeface="Times New Roman"/>
                        </a:rPr>
                        <a:t>整灯光效</a:t>
                      </a:r>
                      <a:r>
                        <a:rPr lang="en-US" sz="1200" kern="0" dirty="0">
                          <a:solidFill>
                            <a:schemeClr val="tx1">
                              <a:lumMod val="65000"/>
                              <a:lumOff val="35000"/>
                            </a:schemeClr>
                          </a:solidFill>
                          <a:latin typeface="黑体" pitchFamily="49" charset="-122"/>
                          <a:ea typeface="黑体" pitchFamily="49" charset="-122"/>
                          <a:cs typeface="Times New Roman"/>
                        </a:rPr>
                        <a:t>(</a:t>
                      </a:r>
                      <a:r>
                        <a:rPr lang="en-US" sz="1200" kern="0" dirty="0" smtClean="0">
                          <a:solidFill>
                            <a:schemeClr val="tx1">
                              <a:lumMod val="65000"/>
                              <a:lumOff val="35000"/>
                            </a:schemeClr>
                          </a:solidFill>
                          <a:latin typeface="黑体" pitchFamily="49" charset="-122"/>
                          <a:ea typeface="黑体" pitchFamily="49" charset="-122"/>
                          <a:cs typeface="Times New Roman"/>
                        </a:rPr>
                        <a:t>LM/W</a:t>
                      </a:r>
                      <a:r>
                        <a:rPr lang="en-US" sz="1200" kern="0" dirty="0">
                          <a:solidFill>
                            <a:schemeClr val="tx1">
                              <a:lumMod val="65000"/>
                              <a:lumOff val="35000"/>
                            </a:schemeClr>
                          </a:solidFill>
                          <a:latin typeface="黑体" pitchFamily="49" charset="-122"/>
                          <a:ea typeface="黑体" pitchFamily="49" charset="-122"/>
                          <a:cs typeface="Times New Roman"/>
                        </a:rPr>
                        <a:t>)</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60LM/W</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125LM/W</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7</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dirty="0">
                          <a:solidFill>
                            <a:schemeClr val="tx1">
                              <a:lumMod val="65000"/>
                              <a:lumOff val="35000"/>
                            </a:schemeClr>
                          </a:solidFill>
                          <a:latin typeface="黑体" pitchFamily="49" charset="-122"/>
                          <a:ea typeface="黑体" pitchFamily="49" charset="-122"/>
                          <a:cs typeface="Times New Roman"/>
                        </a:rPr>
                        <a:t>整灯光通量</a:t>
                      </a:r>
                      <a:r>
                        <a:rPr lang="en-US" sz="1200" kern="0" dirty="0">
                          <a:solidFill>
                            <a:schemeClr val="tx1">
                              <a:lumMod val="65000"/>
                              <a:lumOff val="35000"/>
                            </a:schemeClr>
                          </a:solidFill>
                          <a:latin typeface="黑体" pitchFamily="49" charset="-122"/>
                          <a:ea typeface="黑体" pitchFamily="49" charset="-122"/>
                          <a:cs typeface="Times New Roman"/>
                        </a:rPr>
                        <a:t>(</a:t>
                      </a:r>
                      <a:r>
                        <a:rPr lang="en-US" sz="1200" kern="0" dirty="0" smtClean="0">
                          <a:solidFill>
                            <a:schemeClr val="tx1">
                              <a:lumMod val="65000"/>
                              <a:lumOff val="35000"/>
                            </a:schemeClr>
                          </a:solidFill>
                          <a:latin typeface="黑体" pitchFamily="49" charset="-122"/>
                          <a:ea typeface="黑体" pitchFamily="49" charset="-122"/>
                          <a:cs typeface="Times New Roman"/>
                        </a:rPr>
                        <a:t>LM)</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2160LM</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1500LM</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8</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光源寿命</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10000H</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dirty="0" smtClean="0">
                          <a:solidFill>
                            <a:schemeClr val="tx1">
                              <a:lumMod val="65000"/>
                              <a:lumOff val="35000"/>
                            </a:schemeClr>
                          </a:solidFill>
                          <a:latin typeface="黑体" pitchFamily="49" charset="-122"/>
                          <a:ea typeface="黑体" pitchFamily="49" charset="-122"/>
                          <a:cs typeface="Times New Roman"/>
                        </a:rPr>
                        <a:t>50000H</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rowSpan="4">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单支</a:t>
                      </a:r>
                      <a:r>
                        <a:rPr lang="en-US" sz="1200" kern="0">
                          <a:solidFill>
                            <a:schemeClr val="tx1">
                              <a:lumMod val="65000"/>
                              <a:lumOff val="35000"/>
                            </a:schemeClr>
                          </a:solidFill>
                          <a:latin typeface="黑体" pitchFamily="49" charset="-122"/>
                          <a:ea typeface="黑体" pitchFamily="49" charset="-122"/>
                          <a:cs typeface="Times New Roman"/>
                        </a:rPr>
                        <a:t>/</a:t>
                      </a:r>
                      <a:r>
                        <a:rPr lang="zh-CN" sz="1200" kern="0">
                          <a:solidFill>
                            <a:schemeClr val="tx1">
                              <a:lumMod val="65000"/>
                              <a:lumOff val="35000"/>
                            </a:schemeClr>
                          </a:solidFill>
                          <a:latin typeface="黑体" pitchFamily="49" charset="-122"/>
                          <a:ea typeface="黑体" pitchFamily="49" charset="-122"/>
                          <a:cs typeface="Times New Roman"/>
                        </a:rPr>
                        <a:t>年电费</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9</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电力价格（元</a:t>
                      </a:r>
                      <a:r>
                        <a:rPr lang="en-US" sz="1200" kern="0">
                          <a:solidFill>
                            <a:schemeClr val="tx1">
                              <a:lumMod val="65000"/>
                              <a:lumOff val="35000"/>
                            </a:schemeClr>
                          </a:solidFill>
                          <a:latin typeface="黑体" pitchFamily="49" charset="-122"/>
                          <a:ea typeface="黑体" pitchFamily="49" charset="-122"/>
                          <a:cs typeface="Times New Roman"/>
                        </a:rPr>
                        <a:t>/</a:t>
                      </a:r>
                      <a:r>
                        <a:rPr lang="zh-CN" sz="1200" kern="0">
                          <a:solidFill>
                            <a:schemeClr val="tx1">
                              <a:lumMod val="65000"/>
                              <a:lumOff val="35000"/>
                            </a:schemeClr>
                          </a:solidFill>
                          <a:latin typeface="黑体" pitchFamily="49" charset="-122"/>
                          <a:ea typeface="黑体" pitchFamily="49" charset="-122"/>
                          <a:cs typeface="Times New Roman"/>
                        </a:rPr>
                        <a:t>千瓦</a:t>
                      </a:r>
                      <a:r>
                        <a:rPr lang="en-US" sz="1200" kern="0">
                          <a:solidFill>
                            <a:schemeClr val="tx1">
                              <a:lumMod val="65000"/>
                              <a:lumOff val="35000"/>
                            </a:schemeClr>
                          </a:solidFill>
                          <a:latin typeface="黑体" pitchFamily="49" charset="-122"/>
                          <a:ea typeface="黑体" pitchFamily="49" charset="-122"/>
                          <a:cs typeface="Times New Roman"/>
                        </a:rPr>
                        <a:t>/</a:t>
                      </a:r>
                      <a:r>
                        <a:rPr lang="zh-CN" sz="1200" kern="0">
                          <a:solidFill>
                            <a:schemeClr val="tx1">
                              <a:lumMod val="65000"/>
                              <a:lumOff val="35000"/>
                            </a:schemeClr>
                          </a:solidFill>
                          <a:latin typeface="黑体" pitchFamily="49" charset="-122"/>
                          <a:ea typeface="黑体" pitchFamily="49" charset="-122"/>
                          <a:cs typeface="Times New Roman"/>
                        </a:rPr>
                        <a:t>小时）</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0.65</a:t>
                      </a:r>
                      <a:r>
                        <a:rPr lang="zh-CN" sz="1200" kern="0">
                          <a:solidFill>
                            <a:schemeClr val="tx1">
                              <a:lumMod val="65000"/>
                              <a:lumOff val="35000"/>
                            </a:schemeClr>
                          </a:solidFill>
                          <a:latin typeface="黑体" pitchFamily="49" charset="-122"/>
                          <a:ea typeface="黑体" pitchFamily="49" charset="-122"/>
                          <a:cs typeface="Times New Roman"/>
                        </a:rPr>
                        <a:t>元</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0.65</a:t>
                      </a:r>
                      <a:r>
                        <a:rPr lang="zh-CN" sz="1200" kern="0">
                          <a:solidFill>
                            <a:schemeClr val="tx1">
                              <a:lumMod val="65000"/>
                              <a:lumOff val="35000"/>
                            </a:schemeClr>
                          </a:solidFill>
                          <a:latin typeface="黑体" pitchFamily="49" charset="-122"/>
                          <a:ea typeface="黑体" pitchFamily="49" charset="-122"/>
                          <a:cs typeface="Times New Roman"/>
                        </a:rPr>
                        <a:t>元</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10</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年平均亮灯时间（</a:t>
                      </a:r>
                      <a:r>
                        <a:rPr lang="en-US" sz="1200" kern="0">
                          <a:solidFill>
                            <a:schemeClr val="tx1">
                              <a:lumMod val="65000"/>
                              <a:lumOff val="35000"/>
                            </a:schemeClr>
                          </a:solidFill>
                          <a:latin typeface="黑体" pitchFamily="49" charset="-122"/>
                          <a:ea typeface="黑体" pitchFamily="49" charset="-122"/>
                          <a:cs typeface="Times New Roman"/>
                        </a:rPr>
                        <a:t>H</a:t>
                      </a:r>
                      <a:r>
                        <a:rPr lang="zh-CN" sz="1200" kern="0">
                          <a:solidFill>
                            <a:schemeClr val="tx1">
                              <a:lumMod val="65000"/>
                              <a:lumOff val="35000"/>
                            </a:schemeClr>
                          </a:solidFill>
                          <a:latin typeface="黑体" pitchFamily="49" charset="-122"/>
                          <a:ea typeface="黑体" pitchFamily="49" charset="-122"/>
                          <a:cs typeface="Times New Roman"/>
                        </a:rPr>
                        <a:t>）（</a:t>
                      </a:r>
                      <a:r>
                        <a:rPr lang="en-US" sz="1200" kern="0">
                          <a:solidFill>
                            <a:schemeClr val="tx1">
                              <a:lumMod val="65000"/>
                              <a:lumOff val="35000"/>
                            </a:schemeClr>
                          </a:solidFill>
                          <a:latin typeface="黑体" pitchFamily="49" charset="-122"/>
                          <a:ea typeface="黑体" pitchFamily="49" charset="-122"/>
                          <a:cs typeface="Times New Roman"/>
                        </a:rPr>
                        <a:t>5H/</a:t>
                      </a:r>
                      <a:r>
                        <a:rPr lang="zh-CN" sz="1200" kern="0">
                          <a:solidFill>
                            <a:schemeClr val="tx1">
                              <a:lumMod val="65000"/>
                              <a:lumOff val="35000"/>
                            </a:schemeClr>
                          </a:solidFill>
                          <a:latin typeface="黑体" pitchFamily="49" charset="-122"/>
                          <a:ea typeface="黑体" pitchFamily="49" charset="-122"/>
                          <a:cs typeface="Times New Roman"/>
                        </a:rPr>
                        <a:t>天）</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900</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900</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11</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年平均亮灯功率（</a:t>
                      </a:r>
                      <a:r>
                        <a:rPr lang="en-US" sz="1200" kern="0">
                          <a:solidFill>
                            <a:schemeClr val="tx1">
                              <a:lumMod val="65000"/>
                              <a:lumOff val="35000"/>
                            </a:schemeClr>
                          </a:solidFill>
                          <a:latin typeface="黑体" pitchFamily="49" charset="-122"/>
                          <a:ea typeface="黑体" pitchFamily="49" charset="-122"/>
                          <a:cs typeface="Times New Roman"/>
                        </a:rPr>
                        <a:t>KW)</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36.9</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10.8</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5958">
                <a:tc vMerge="1">
                  <a:txBody>
                    <a:bodyPr/>
                    <a:lstStyle/>
                    <a:p>
                      <a:endParaRPr lang="zh-CN" altLang="en-US"/>
                    </a:p>
                  </a:txBody>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12</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年平均耗电力费用（元）</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23.985</a:t>
                      </a:r>
                      <a:r>
                        <a:rPr lang="zh-CN" sz="1200" kern="0">
                          <a:solidFill>
                            <a:schemeClr val="tx1">
                              <a:lumMod val="65000"/>
                              <a:lumOff val="35000"/>
                            </a:schemeClr>
                          </a:solidFill>
                          <a:latin typeface="黑体" pitchFamily="49" charset="-122"/>
                          <a:ea typeface="黑体" pitchFamily="49" charset="-122"/>
                          <a:cs typeface="Times New Roman"/>
                        </a:rPr>
                        <a:t>元</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7.02</a:t>
                      </a:r>
                      <a:r>
                        <a:rPr lang="zh-CN" sz="1200" kern="0">
                          <a:solidFill>
                            <a:schemeClr val="tx1">
                              <a:lumMod val="65000"/>
                              <a:lumOff val="35000"/>
                            </a:schemeClr>
                          </a:solidFill>
                          <a:latin typeface="黑体" pitchFamily="49" charset="-122"/>
                          <a:ea typeface="黑体" pitchFamily="49" charset="-122"/>
                          <a:cs typeface="Times New Roman"/>
                        </a:rPr>
                        <a:t>元</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15958">
                <a:tc rowSpan="3">
                  <a:txBody>
                    <a:bodyPr/>
                    <a:lstStyle/>
                    <a:p>
                      <a:pPr algn="ctr">
                        <a:spcAft>
                          <a:spcPts val="0"/>
                        </a:spcAft>
                      </a:pPr>
                      <a:r>
                        <a:rPr lang="zh-CN" sz="1200" kern="0" dirty="0">
                          <a:solidFill>
                            <a:schemeClr val="tx1">
                              <a:lumMod val="65000"/>
                              <a:lumOff val="35000"/>
                            </a:schemeClr>
                          </a:solidFill>
                          <a:latin typeface="黑体" pitchFamily="49" charset="-122"/>
                          <a:ea typeface="黑体" pitchFamily="49" charset="-122"/>
                          <a:cs typeface="Times New Roman"/>
                        </a:rPr>
                        <a:t>总灯</a:t>
                      </a:r>
                      <a:r>
                        <a:rPr lang="en-US" sz="1200" kern="0" dirty="0">
                          <a:solidFill>
                            <a:schemeClr val="tx1">
                              <a:lumMod val="65000"/>
                              <a:lumOff val="35000"/>
                            </a:schemeClr>
                          </a:solidFill>
                          <a:latin typeface="黑体" pitchFamily="49" charset="-122"/>
                          <a:ea typeface="黑体" pitchFamily="49" charset="-122"/>
                          <a:cs typeface="Times New Roman"/>
                        </a:rPr>
                        <a:t>/</a:t>
                      </a:r>
                      <a:r>
                        <a:rPr lang="zh-CN" sz="1200" kern="0" dirty="0">
                          <a:solidFill>
                            <a:schemeClr val="tx1">
                              <a:lumMod val="65000"/>
                              <a:lumOff val="35000"/>
                            </a:schemeClr>
                          </a:solidFill>
                          <a:latin typeface="黑体" pitchFamily="49" charset="-122"/>
                          <a:ea typeface="黑体" pitchFamily="49" charset="-122"/>
                          <a:cs typeface="Times New Roman"/>
                        </a:rPr>
                        <a:t>年</a:t>
                      </a:r>
                      <a:r>
                        <a:rPr lang="zh-CN" sz="1200" kern="0" dirty="0" smtClean="0">
                          <a:solidFill>
                            <a:schemeClr val="tx1">
                              <a:lumMod val="65000"/>
                              <a:lumOff val="35000"/>
                            </a:schemeClr>
                          </a:solidFill>
                          <a:latin typeface="黑体" pitchFamily="49" charset="-122"/>
                          <a:ea typeface="黑体" pitchFamily="49" charset="-122"/>
                          <a:cs typeface="Times New Roman"/>
                        </a:rPr>
                        <a:t>电费</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13</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年度总用电量（</a:t>
                      </a:r>
                      <a:r>
                        <a:rPr lang="en-US" sz="1200" kern="0">
                          <a:solidFill>
                            <a:schemeClr val="tx1">
                              <a:lumMod val="65000"/>
                              <a:lumOff val="35000"/>
                            </a:schemeClr>
                          </a:solidFill>
                          <a:latin typeface="黑体" pitchFamily="49" charset="-122"/>
                          <a:ea typeface="黑体" pitchFamily="49" charset="-122"/>
                          <a:cs typeface="Times New Roman"/>
                        </a:rPr>
                        <a:t>KW</a:t>
                      </a:r>
                      <a:r>
                        <a:rPr lang="zh-CN" sz="1200" kern="0">
                          <a:solidFill>
                            <a:schemeClr val="tx1">
                              <a:lumMod val="65000"/>
                              <a:lumOff val="35000"/>
                            </a:schemeClr>
                          </a:solidFill>
                          <a:latin typeface="黑体" pitchFamily="49" charset="-122"/>
                          <a:ea typeface="黑体" pitchFamily="49" charset="-122"/>
                          <a:cs typeface="Times New Roman"/>
                        </a:rPr>
                        <a:t>）</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369000</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a:solidFill>
                            <a:schemeClr val="tx1">
                              <a:lumMod val="65000"/>
                              <a:lumOff val="35000"/>
                            </a:schemeClr>
                          </a:solidFill>
                          <a:latin typeface="黑体" pitchFamily="49" charset="-122"/>
                          <a:ea typeface="黑体" pitchFamily="49" charset="-122"/>
                          <a:cs typeface="Times New Roman"/>
                        </a:rPr>
                        <a:t>108000</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8892">
                <a:tc vMerge="1">
                  <a:txBody>
                    <a:bodyPr/>
                    <a:lstStyle/>
                    <a:p>
                      <a:endParaRPr lang="zh-CN" altLang="en-US"/>
                    </a:p>
                  </a:txBody>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14</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zh-CN" sz="1200" kern="0">
                          <a:solidFill>
                            <a:schemeClr val="tx1">
                              <a:lumMod val="65000"/>
                              <a:lumOff val="35000"/>
                            </a:schemeClr>
                          </a:solidFill>
                          <a:latin typeface="黑体" pitchFamily="49" charset="-122"/>
                          <a:ea typeface="黑体" pitchFamily="49" charset="-122"/>
                          <a:cs typeface="Times New Roman"/>
                        </a:rPr>
                        <a:t>总用灯数量</a:t>
                      </a:r>
                      <a:endParaRPr lang="zh-CN" sz="1200" kern="10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10000</a:t>
                      </a:r>
                      <a:r>
                        <a:rPr lang="zh-CN" sz="1200" kern="0" dirty="0">
                          <a:solidFill>
                            <a:schemeClr val="tx1">
                              <a:lumMod val="65000"/>
                              <a:lumOff val="35000"/>
                            </a:schemeClr>
                          </a:solidFill>
                          <a:latin typeface="黑体" pitchFamily="49" charset="-122"/>
                          <a:ea typeface="黑体" pitchFamily="49" charset="-122"/>
                          <a:cs typeface="Times New Roman"/>
                        </a:rPr>
                        <a:t>支</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10000</a:t>
                      </a:r>
                      <a:r>
                        <a:rPr lang="zh-CN" sz="1200" kern="0" dirty="0">
                          <a:solidFill>
                            <a:schemeClr val="tx1">
                              <a:lumMod val="65000"/>
                              <a:lumOff val="35000"/>
                            </a:schemeClr>
                          </a:solidFill>
                          <a:latin typeface="黑体" pitchFamily="49" charset="-122"/>
                          <a:ea typeface="黑体" pitchFamily="49" charset="-122"/>
                          <a:cs typeface="Times New Roman"/>
                        </a:rPr>
                        <a:t>支</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327248">
                <a:tc vMerge="1">
                  <a:txBody>
                    <a:bodyPr/>
                    <a:lstStyle/>
                    <a:p>
                      <a:endParaRPr lang="zh-CN" altLang="en-US"/>
                    </a:p>
                  </a:txBody>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15</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zh-CN" sz="1200" kern="0" dirty="0">
                          <a:solidFill>
                            <a:schemeClr val="tx1">
                              <a:lumMod val="65000"/>
                              <a:lumOff val="35000"/>
                            </a:schemeClr>
                          </a:solidFill>
                          <a:latin typeface="黑体" pitchFamily="49" charset="-122"/>
                          <a:ea typeface="黑体" pitchFamily="49" charset="-122"/>
                          <a:cs typeface="Times New Roman"/>
                        </a:rPr>
                        <a:t>年电费（元）</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239850</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US" sz="1200" kern="0" dirty="0">
                          <a:solidFill>
                            <a:schemeClr val="tx1">
                              <a:lumMod val="65000"/>
                              <a:lumOff val="35000"/>
                            </a:schemeClr>
                          </a:solidFill>
                          <a:latin typeface="黑体" pitchFamily="49" charset="-122"/>
                          <a:ea typeface="黑体" pitchFamily="49" charset="-122"/>
                          <a:cs typeface="Times New Roman"/>
                        </a:rPr>
                        <a:t>70200</a:t>
                      </a:r>
                      <a:endParaRPr lang="zh-CN" sz="1200" kern="100" dirty="0">
                        <a:solidFill>
                          <a:schemeClr val="tx1">
                            <a:lumMod val="65000"/>
                            <a:lumOff val="35000"/>
                          </a:schemeClr>
                        </a:solidFill>
                        <a:latin typeface="黑体" pitchFamily="49" charset="-122"/>
                        <a:ea typeface="黑体" pitchFamily="49" charset="-122"/>
                        <a:cs typeface="Times New Roman"/>
                      </a:endParaRPr>
                    </a:p>
                  </a:txBody>
                  <a:tcPr marL="45619" marR="456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4071934" y="285734"/>
            <a:ext cx="1285884" cy="369332"/>
          </a:xfrm>
          <a:prstGeom prst="rect">
            <a:avLst/>
          </a:prstGeom>
          <a:noFill/>
        </p:spPr>
        <p:txBody>
          <a:bodyPr wrap="square" rtlCol="0">
            <a:spAutoFit/>
          </a:bodyPr>
          <a:lstStyle/>
          <a:p>
            <a:r>
              <a:rPr lang="zh-CN" altLang="en-US" dirty="0" smtClean="0">
                <a:solidFill>
                  <a:srgbClr val="EEC710"/>
                </a:solidFill>
                <a:latin typeface="黑体" pitchFamily="49" charset="-122"/>
                <a:ea typeface="黑体" pitchFamily="49" charset="-122"/>
                <a:cs typeface="Arial Unicode MS" pitchFamily="34" charset="-122"/>
              </a:rPr>
              <a:t>详细信息</a:t>
            </a:r>
            <a:endParaRPr lang="zh-CN" altLang="en-US" dirty="0">
              <a:solidFill>
                <a:srgbClr val="EEC710"/>
              </a:solidFill>
              <a:latin typeface="黑体" pitchFamily="49" charset="-122"/>
              <a:ea typeface="黑体" pitchFamily="49" charset="-122"/>
              <a:cs typeface="Arial Unicode MS"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2000232" y="1500180"/>
          <a:ext cx="4714908" cy="2643205"/>
        </p:xfrm>
        <a:graphic>
          <a:graphicData uri="http://schemas.openxmlformats.org/drawingml/2006/table">
            <a:tbl>
              <a:tblPr/>
              <a:tblGrid>
                <a:gridCol w="1571636"/>
                <a:gridCol w="1473409"/>
                <a:gridCol w="1669863"/>
              </a:tblGrid>
              <a:tr h="528641">
                <a:tc>
                  <a:txBody>
                    <a:bodyPr/>
                    <a:lstStyle/>
                    <a:p>
                      <a:pPr algn="l" rtl="0" fontAlgn="ctr"/>
                      <a:r>
                        <a:rPr lang="zh-CN" altLang="en-US" sz="1200" b="1" i="0" u="none" strike="noStrike" dirty="0">
                          <a:solidFill>
                            <a:srgbClr val="000000"/>
                          </a:solidFill>
                          <a:latin typeface="黑体" pitchFamily="49" charset="-122"/>
                          <a:ea typeface="黑体" pitchFamily="49" charset="-122"/>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1" i="0" u="none" strike="noStrike" dirty="0">
                          <a:solidFill>
                            <a:srgbClr val="000000"/>
                          </a:solidFill>
                          <a:latin typeface="黑体" pitchFamily="49" charset="-122"/>
                          <a:ea typeface="黑体" pitchFamily="49" charset="-122"/>
                        </a:rPr>
                        <a:t>年总电量</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zh-CN" altLang="en-US" sz="1200" b="1" i="0" u="none" strike="noStrike">
                          <a:solidFill>
                            <a:srgbClr val="000000"/>
                          </a:solidFill>
                          <a:latin typeface="黑体" pitchFamily="49" charset="-122"/>
                          <a:ea typeface="黑体" pitchFamily="49" charset="-122"/>
                        </a:rPr>
                        <a:t>年总电费</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r>
              <a:tr h="528641">
                <a:tc>
                  <a:txBody>
                    <a:bodyPr/>
                    <a:lstStyle/>
                    <a:p>
                      <a:pPr algn="ctr" rtl="0" fontAlgn="ctr"/>
                      <a:r>
                        <a:rPr lang="zh-CN" altLang="en-US" sz="1200" b="0" i="0" u="none" strike="noStrike" dirty="0">
                          <a:solidFill>
                            <a:srgbClr val="000000"/>
                          </a:solidFill>
                          <a:latin typeface="黑体" pitchFamily="49" charset="-122"/>
                          <a:ea typeface="黑体" pitchFamily="49" charset="-122"/>
                        </a:rPr>
                        <a:t>改造前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altLang="zh-CN" sz="1200" b="0" i="0" u="none" strike="noStrike">
                          <a:solidFill>
                            <a:srgbClr val="000000"/>
                          </a:solidFill>
                          <a:latin typeface="黑体" pitchFamily="49" charset="-122"/>
                          <a:ea typeface="黑体" pitchFamily="49" charset="-122"/>
                        </a:rPr>
                        <a:t>369,000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latin typeface="黑体" pitchFamily="49" charset="-122"/>
                          <a:ea typeface="黑体" pitchFamily="49" charset="-122"/>
                        </a:rPr>
                        <a:t>239850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28641">
                <a:tc>
                  <a:txBody>
                    <a:bodyPr/>
                    <a:lstStyle/>
                    <a:p>
                      <a:pPr algn="ctr" rtl="0" fontAlgn="ctr"/>
                      <a:r>
                        <a:rPr lang="zh-CN" altLang="en-US" sz="1200" b="0" i="0" u="none" strike="noStrike" dirty="0">
                          <a:solidFill>
                            <a:srgbClr val="000000"/>
                          </a:solidFill>
                          <a:latin typeface="黑体" pitchFamily="49" charset="-122"/>
                          <a:ea typeface="黑体" pitchFamily="49" charset="-122"/>
                        </a:rPr>
                        <a:t>改造后</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rtl="0" fontAlgn="ctr"/>
                      <a:r>
                        <a:rPr lang="en-US" altLang="zh-CN" sz="1200" b="0" i="0" u="none" strike="noStrike">
                          <a:solidFill>
                            <a:srgbClr val="000000"/>
                          </a:solidFill>
                          <a:latin typeface="黑体" pitchFamily="49" charset="-122"/>
                          <a:ea typeface="黑体" pitchFamily="49" charset="-122"/>
                        </a:rPr>
                        <a:t>108,000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algn="ctr" fontAlgn="ctr"/>
                      <a:r>
                        <a:rPr lang="en-US" sz="1200" b="0" i="0" u="none" strike="noStrike">
                          <a:solidFill>
                            <a:srgbClr val="000000"/>
                          </a:solidFill>
                          <a:latin typeface="黑体" pitchFamily="49" charset="-122"/>
                          <a:ea typeface="黑体" pitchFamily="49" charset="-122"/>
                        </a:rPr>
                        <a:t>70200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r>
              <a:tr h="528641">
                <a:tc>
                  <a:txBody>
                    <a:bodyPr/>
                    <a:lstStyle/>
                    <a:p>
                      <a:pPr algn="ctr" rtl="0" fontAlgn="ctr"/>
                      <a:r>
                        <a:rPr lang="zh-CN" altLang="en-US" sz="1200" b="0" i="0" u="none" strike="noStrike" dirty="0">
                          <a:solidFill>
                            <a:srgbClr val="000000"/>
                          </a:solidFill>
                          <a:latin typeface="黑体" pitchFamily="49" charset="-122"/>
                          <a:ea typeface="黑体" pitchFamily="49" charset="-122"/>
                        </a:rPr>
                        <a:t>节约</a:t>
                      </a:r>
                      <a:r>
                        <a:rPr lang="zh-CN" altLang="en-US" sz="1200" b="0" i="0" u="none" strike="noStrike" dirty="0" smtClean="0">
                          <a:solidFill>
                            <a:srgbClr val="000000"/>
                          </a:solidFill>
                          <a:latin typeface="黑体" pitchFamily="49" charset="-122"/>
                          <a:ea typeface="黑体" pitchFamily="49" charset="-122"/>
                        </a:rPr>
                        <a:t>电量（度</a:t>
                      </a:r>
                      <a:r>
                        <a:rPr lang="en-US" sz="1200" b="0" i="0" u="none" strike="noStrike" dirty="0" smtClean="0">
                          <a:solidFill>
                            <a:srgbClr val="000000"/>
                          </a:solidFill>
                          <a:latin typeface="黑体" pitchFamily="49" charset="-122"/>
                          <a:ea typeface="黑体" pitchFamily="49" charset="-122"/>
                        </a:rPr>
                        <a:t>/</a:t>
                      </a:r>
                      <a:r>
                        <a:rPr lang="zh-CN" altLang="en-US" sz="1200" b="0" i="0" u="none" strike="noStrike" dirty="0" smtClean="0">
                          <a:solidFill>
                            <a:srgbClr val="000000"/>
                          </a:solidFill>
                          <a:latin typeface="黑体" pitchFamily="49" charset="-122"/>
                          <a:ea typeface="黑体" pitchFamily="49" charset="-122"/>
                        </a:rPr>
                        <a:t>年）</a:t>
                      </a:r>
                      <a:endParaRPr lang="zh-CN" altLang="en-US" sz="1200" b="0" i="0" u="none" strike="noStrike" dirty="0">
                        <a:solidFill>
                          <a:srgbClr val="000000"/>
                        </a:solidFill>
                        <a:latin typeface="黑体" pitchFamily="49" charset="-122"/>
                        <a:ea typeface="黑体" pitchFamily="49" charset="-122"/>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rtl="0" fontAlgn="ctr"/>
                      <a:r>
                        <a:rPr lang="en-US" altLang="zh-CN" sz="1200" b="0" i="0" u="none" strike="noStrike" dirty="0">
                          <a:solidFill>
                            <a:srgbClr val="000000"/>
                          </a:solidFill>
                          <a:latin typeface="黑体" pitchFamily="49" charset="-122"/>
                          <a:ea typeface="黑体" pitchFamily="49" charset="-122"/>
                        </a:rPr>
                        <a:t>261,000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zh-CN" altLang="en-US"/>
                    </a:p>
                  </a:txBody>
                  <a:tcPr/>
                </a:tc>
              </a:tr>
              <a:tr h="528641">
                <a:tc>
                  <a:txBody>
                    <a:bodyPr/>
                    <a:lstStyle/>
                    <a:p>
                      <a:pPr algn="ctr" rtl="0" fontAlgn="ctr"/>
                      <a:r>
                        <a:rPr lang="zh-CN" altLang="en-US" sz="1200" b="0" i="0" u="none" strike="noStrike" dirty="0">
                          <a:solidFill>
                            <a:srgbClr val="000000"/>
                          </a:solidFill>
                          <a:latin typeface="黑体" pitchFamily="49" charset="-122"/>
                          <a:ea typeface="黑体" pitchFamily="49" charset="-122"/>
                        </a:rPr>
                        <a:t>节约电费元</a:t>
                      </a:r>
                      <a:r>
                        <a:rPr lang="en-US" altLang="zh-CN" sz="1200" b="0" i="0" u="none" strike="noStrike" dirty="0">
                          <a:solidFill>
                            <a:srgbClr val="000000"/>
                          </a:solidFill>
                          <a:latin typeface="黑体" pitchFamily="49" charset="-122"/>
                          <a:ea typeface="黑体" pitchFamily="49" charset="-122"/>
                        </a:rPr>
                        <a:t>/</a:t>
                      </a:r>
                      <a:r>
                        <a:rPr lang="zh-CN" altLang="en-US" sz="1200" b="0" i="0" u="none" strike="noStrike" dirty="0">
                          <a:solidFill>
                            <a:srgbClr val="000000"/>
                          </a:solidFill>
                          <a:latin typeface="黑体" pitchFamily="49" charset="-122"/>
                          <a:ea typeface="黑体" pitchFamily="49" charset="-122"/>
                        </a:rPr>
                        <a:t>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gridSpan="2">
                  <a:txBody>
                    <a:bodyPr/>
                    <a:lstStyle/>
                    <a:p>
                      <a:pPr algn="ctr" rtl="0" fontAlgn="ctr"/>
                      <a:r>
                        <a:rPr lang="en-US" altLang="zh-CN" sz="1200" b="0" i="0" u="none" strike="noStrike" dirty="0">
                          <a:solidFill>
                            <a:srgbClr val="000000"/>
                          </a:solidFill>
                          <a:latin typeface="黑体" pitchFamily="49" charset="-122"/>
                          <a:ea typeface="黑体" pitchFamily="49" charset="-122"/>
                        </a:rPr>
                        <a:t>169,650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hMerge="1">
                  <a:txBody>
                    <a:bodyPr/>
                    <a:lstStyle/>
                    <a:p>
                      <a:endParaRPr lang="zh-CN" altLang="en-US"/>
                    </a:p>
                  </a:txBody>
                  <a:tcPr/>
                </a:tc>
              </a:tr>
            </a:tbl>
          </a:graphicData>
        </a:graphic>
      </p:graphicFrame>
      <p:pic>
        <p:nvPicPr>
          <p:cNvPr id="7"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8" name="直接连接符 7"/>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857884" y="428610"/>
            <a:ext cx="1643074"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节电效益</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571604" y="1214428"/>
          <a:ext cx="6215107" cy="2857519"/>
        </p:xfrm>
        <a:graphic>
          <a:graphicData uri="http://schemas.openxmlformats.org/drawingml/2006/table">
            <a:tbl>
              <a:tblPr/>
              <a:tblGrid>
                <a:gridCol w="1071570"/>
                <a:gridCol w="1458474"/>
                <a:gridCol w="1210021"/>
                <a:gridCol w="1228354"/>
                <a:gridCol w="1246688"/>
              </a:tblGrid>
              <a:tr h="549523">
                <a:tc>
                  <a:txBody>
                    <a:bodyPr/>
                    <a:lstStyle/>
                    <a:p>
                      <a:pPr algn="ctr" fontAlgn="ctr"/>
                      <a:r>
                        <a:rPr lang="zh-CN" altLang="en-US" sz="1200" b="0" i="0" u="none" strike="noStrike" dirty="0" smtClean="0">
                          <a:solidFill>
                            <a:srgbClr val="000000"/>
                          </a:solidFill>
                          <a:latin typeface="黑体" pitchFamily="49" charset="-122"/>
                          <a:ea typeface="黑体" pitchFamily="49" charset="-122"/>
                        </a:rPr>
                        <a:t>项目</a:t>
                      </a:r>
                      <a:r>
                        <a:rPr lang="zh-CN" altLang="en-US" sz="1200" b="0" i="0" u="none" strike="noStrike" dirty="0">
                          <a:solidFill>
                            <a:srgbClr val="000000"/>
                          </a:solidFill>
                          <a:latin typeface="黑体" pitchFamily="49" charset="-122"/>
                          <a:ea typeface="黑体" pitchFamily="49" charset="-122"/>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dirty="0" smtClean="0">
                          <a:solidFill>
                            <a:srgbClr val="000000"/>
                          </a:solidFill>
                          <a:latin typeface="黑体" pitchFamily="49" charset="-122"/>
                          <a:ea typeface="黑体" pitchFamily="49" charset="-122"/>
                        </a:rPr>
                        <a:t>灯具</a:t>
                      </a:r>
                      <a:r>
                        <a:rPr lang="zh-CN" altLang="en-US" sz="1200" b="0" i="0" u="none" strike="noStrike" dirty="0">
                          <a:solidFill>
                            <a:srgbClr val="000000"/>
                          </a:solidFill>
                          <a:latin typeface="黑体" pitchFamily="49" charset="-122"/>
                          <a:ea typeface="黑体" pitchFamily="49" charset="-122"/>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dirty="0">
                          <a:solidFill>
                            <a:srgbClr val="000000"/>
                          </a:solidFill>
                          <a:latin typeface="黑体" pitchFamily="49" charset="-122"/>
                          <a:ea typeface="黑体" pitchFamily="49" charset="-122"/>
                        </a:rPr>
                        <a:t>改造前</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dirty="0">
                          <a:solidFill>
                            <a:srgbClr val="000000"/>
                          </a:solidFill>
                          <a:latin typeface="黑体" pitchFamily="49" charset="-122"/>
                          <a:ea typeface="黑体" pitchFamily="49" charset="-122"/>
                        </a:rPr>
                        <a:t>改造后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国标</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r h="384666">
                <a:tc rowSpan="2">
                  <a:txBody>
                    <a:bodyPr/>
                    <a:lstStyle/>
                    <a:p>
                      <a:pPr algn="ctr" fontAlgn="ctr"/>
                      <a:r>
                        <a:rPr lang="zh-CN" altLang="en-US" sz="1200" b="0" i="0" u="none" strike="noStrike">
                          <a:solidFill>
                            <a:srgbClr val="000000"/>
                          </a:solidFill>
                          <a:latin typeface="黑体" pitchFamily="49" charset="-122"/>
                          <a:ea typeface="黑体" pitchFamily="49" charset="-122"/>
                        </a:rPr>
                        <a:t>照度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黑板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700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4666">
                <a:tc vMerge="1">
                  <a:txBody>
                    <a:bodyPr/>
                    <a:lstStyle/>
                    <a:p>
                      <a:endParaRPr lang="zh-CN" altLang="en-US"/>
                    </a:p>
                  </a:txBody>
                  <a:tcPr/>
                </a:tc>
                <a:tc>
                  <a:txBody>
                    <a:bodyPr/>
                    <a:lstStyle/>
                    <a:p>
                      <a:pPr algn="ctr" fontAlgn="ctr"/>
                      <a:r>
                        <a:rPr lang="zh-CN" altLang="en-US" sz="1200" b="0" i="0" u="none" strike="noStrike" dirty="0">
                          <a:solidFill>
                            <a:srgbClr val="000000"/>
                          </a:solidFill>
                          <a:latin typeface="黑体" pitchFamily="49" charset="-122"/>
                          <a:ea typeface="黑体" pitchFamily="49" charset="-122"/>
                        </a:rPr>
                        <a:t>教室</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r h="384666">
                <a:tc rowSpan="2">
                  <a:txBody>
                    <a:bodyPr/>
                    <a:lstStyle/>
                    <a:p>
                      <a:pPr algn="ctr" fontAlgn="ctr"/>
                      <a:r>
                        <a:rPr lang="zh-CN" altLang="en-US" sz="1200" b="0" i="0" u="none" strike="noStrike">
                          <a:solidFill>
                            <a:srgbClr val="000000"/>
                          </a:solidFill>
                          <a:latin typeface="黑体" pitchFamily="49" charset="-122"/>
                          <a:ea typeface="黑体" pitchFamily="49" charset="-122"/>
                        </a:rPr>
                        <a:t>照度均匀度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黑板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0.85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4666">
                <a:tc vMerge="1">
                  <a:txBody>
                    <a:bodyPr/>
                    <a:lstStyle/>
                    <a:p>
                      <a:endParaRPr lang="zh-CN" altLang="en-US"/>
                    </a:p>
                  </a:txBody>
                  <a:tcPr/>
                </a:tc>
                <a:tc>
                  <a:txBody>
                    <a:bodyPr/>
                    <a:lstStyle/>
                    <a:p>
                      <a:pPr algn="ctr" fontAlgn="ctr"/>
                      <a:r>
                        <a:rPr lang="zh-CN" altLang="en-US" sz="1200" b="0" i="0" u="none" strike="noStrike">
                          <a:solidFill>
                            <a:srgbClr val="000000"/>
                          </a:solidFill>
                          <a:latin typeface="黑体" pitchFamily="49" charset="-122"/>
                          <a:ea typeface="黑体" pitchFamily="49" charset="-122"/>
                        </a:rPr>
                        <a:t>教室</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0.75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r h="384666">
                <a:tc gridSpan="2">
                  <a:txBody>
                    <a:bodyPr/>
                    <a:lstStyle/>
                    <a:p>
                      <a:pPr algn="ctr" fontAlgn="ctr"/>
                      <a:r>
                        <a:rPr lang="zh-CN" altLang="en-US" sz="1200" b="0" i="0" u="none" strike="noStrike">
                          <a:solidFill>
                            <a:srgbClr val="000000"/>
                          </a:solidFill>
                          <a:latin typeface="黑体" pitchFamily="49" charset="-122"/>
                          <a:ea typeface="黑体" pitchFamily="49" charset="-122"/>
                        </a:rPr>
                        <a:t>功率密度（</a:t>
                      </a:r>
                      <a:r>
                        <a:rPr lang="en-US" sz="1200" b="0" i="0" u="none" strike="noStrike">
                          <a:solidFill>
                            <a:srgbClr val="000000"/>
                          </a:solidFill>
                          <a:latin typeface="黑体" pitchFamily="49" charset="-122"/>
                          <a:ea typeface="黑体" pitchFamily="49" charset="-122"/>
                        </a:rPr>
                        <a:t>w/</a:t>
                      </a:r>
                      <a:r>
                        <a:rPr lang="zh-CN" altLang="en-US" sz="1200" b="0" i="0" u="none" strike="noStrike">
                          <a:solidFill>
                            <a:srgbClr val="000000"/>
                          </a:solidFill>
                          <a:latin typeface="黑体" pitchFamily="49" charset="-122"/>
                          <a:ea typeface="黑体" pitchFamily="49" charset="-122"/>
                        </a:rPr>
                        <a:t>平米）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zh-CN" altLang="en-US"/>
                    </a:p>
                  </a:txBody>
                  <a:tcPr/>
                </a:tc>
                <a:tc>
                  <a:txBody>
                    <a:bodyPr/>
                    <a:lstStyle/>
                    <a:p>
                      <a:pPr algn="ctr" fontAlgn="ctr"/>
                      <a:r>
                        <a:rPr lang="en-US" altLang="zh-CN" sz="1200" b="0" i="0" u="none" strike="noStrike">
                          <a:solidFill>
                            <a:srgbClr val="000000"/>
                          </a:solidFill>
                          <a:latin typeface="黑体" pitchFamily="49" charset="-122"/>
                          <a:ea typeface="黑体" pitchFamily="49" charset="-122"/>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4666">
                <a:tc gridSpan="2">
                  <a:txBody>
                    <a:bodyPr/>
                    <a:lstStyle/>
                    <a:p>
                      <a:pPr algn="ctr" fontAlgn="ctr"/>
                      <a:r>
                        <a:rPr lang="zh-CN" altLang="en-US" sz="1200" b="0" i="0" u="none" strike="noStrike">
                          <a:solidFill>
                            <a:srgbClr val="000000"/>
                          </a:solidFill>
                          <a:latin typeface="黑体" pitchFamily="49" charset="-122"/>
                          <a:ea typeface="黑体" pitchFamily="49" charset="-122"/>
                        </a:rPr>
                        <a:t>眩光值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hMerge="1">
                  <a:txBody>
                    <a:bodyPr/>
                    <a:lstStyle/>
                    <a:p>
                      <a:endParaRPr lang="zh-CN" altLang="en-US"/>
                    </a:p>
                  </a:txBody>
                  <a:tcPr/>
                </a:tc>
                <a:tc>
                  <a:txBody>
                    <a:bodyPr/>
                    <a:lstStyle/>
                    <a:p>
                      <a:pPr algn="ctr" fontAlgn="ctr"/>
                      <a:r>
                        <a:rPr lang="zh-CN" altLang="en-US" sz="1200" b="0" i="0" u="none" strike="noStrike">
                          <a:solidFill>
                            <a:srgbClr val="000000"/>
                          </a:solidFill>
                          <a:latin typeface="黑体" pitchFamily="49" charset="-122"/>
                          <a:ea typeface="黑体" pitchFamily="49" charset="-122"/>
                        </a:rPr>
                        <a:t>≥</a:t>
                      </a:r>
                      <a:r>
                        <a:rPr lang="en-US" altLang="zh-CN" sz="1200" b="0" i="0" u="none" strike="noStrike">
                          <a:solidFill>
                            <a:srgbClr val="000000"/>
                          </a:solidFill>
                          <a:latin typeface="黑体" pitchFamily="49" charset="-122"/>
                          <a:ea typeface="黑体" pitchFamily="49" charset="-122"/>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en-US" altLang="zh-CN" sz="1200" b="0" i="0" u="none" strike="noStrike">
                          <a:solidFill>
                            <a:srgbClr val="000000"/>
                          </a:solidFill>
                          <a:latin typeface="黑体" pitchFamily="49" charset="-122"/>
                          <a:ea typeface="黑体" pitchFamily="49" charset="-122"/>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ctr"/>
                      <a:r>
                        <a:rPr lang="zh-CN" altLang="en-US" sz="1200" b="0" i="0" u="none" strike="noStrike" dirty="0">
                          <a:solidFill>
                            <a:srgbClr val="000000"/>
                          </a:solidFill>
                          <a:latin typeface="黑体" pitchFamily="49" charset="-122"/>
                          <a:ea typeface="黑体" pitchFamily="49" charset="-122"/>
                        </a:rPr>
                        <a:t>≤</a:t>
                      </a:r>
                      <a:r>
                        <a:rPr lang="en-US" altLang="zh-CN" sz="1200" b="0" i="0" u="none" strike="noStrike" dirty="0">
                          <a:solidFill>
                            <a:srgbClr val="000000"/>
                          </a:solidFill>
                          <a:latin typeface="黑体" pitchFamily="49" charset="-122"/>
                          <a:ea typeface="黑体" pitchFamily="49" charset="-122"/>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bl>
          </a:graphicData>
        </a:graphic>
      </p:graphicFrame>
      <p:sp>
        <p:nvSpPr>
          <p:cNvPr id="3" name="TextBox 2"/>
          <p:cNvSpPr txBox="1"/>
          <p:nvPr/>
        </p:nvSpPr>
        <p:spPr>
          <a:xfrm>
            <a:off x="3286116" y="571486"/>
            <a:ext cx="3000396" cy="369332"/>
          </a:xfrm>
          <a:prstGeom prst="rect">
            <a:avLst/>
          </a:prstGeom>
          <a:noFill/>
        </p:spPr>
        <p:txBody>
          <a:bodyPr wrap="square" rtlCol="0">
            <a:spAutoFit/>
          </a:bodyPr>
          <a:lstStyle/>
          <a:p>
            <a:r>
              <a:rPr lang="zh-CN" altLang="en-US" dirty="0" smtClean="0">
                <a:solidFill>
                  <a:srgbClr val="EEC710"/>
                </a:solidFill>
              </a:rPr>
              <a:t>改造前后各项指标对比</a:t>
            </a:r>
            <a:endParaRPr lang="zh-CN" altLang="en-US" dirty="0">
              <a:solidFill>
                <a:srgbClr val="EEC71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857752" y="428610"/>
            <a:ext cx="3429024"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产品展示：教室灯 黑板灯管</a:t>
            </a:r>
            <a:endParaRPr lang="zh-CN" altLang="en-US" dirty="0" smtClean="0">
              <a:solidFill>
                <a:srgbClr val="EEC710"/>
              </a:solidFill>
              <a:ea typeface="黑体" pitchFamily="49" charset="-122"/>
            </a:endParaRPr>
          </a:p>
        </p:txBody>
      </p:sp>
      <p:pic>
        <p:nvPicPr>
          <p:cNvPr id="5" name="图片 4" descr="photobank (2).jpg"/>
          <p:cNvPicPr>
            <a:picLocks noChangeAspect="1"/>
          </p:cNvPicPr>
          <p:nvPr/>
        </p:nvPicPr>
        <p:blipFill>
          <a:blip r:embed="rId3"/>
          <a:stretch>
            <a:fillRect/>
          </a:stretch>
        </p:blipFill>
        <p:spPr>
          <a:xfrm>
            <a:off x="5715008" y="1071552"/>
            <a:ext cx="2439746" cy="2476221"/>
          </a:xfrm>
          <a:prstGeom prst="rect">
            <a:avLst/>
          </a:prstGeom>
        </p:spPr>
      </p:pic>
      <p:pic>
        <p:nvPicPr>
          <p:cNvPr id="6" name="图片 5" descr="photobank (3).jpg"/>
          <p:cNvPicPr>
            <a:picLocks noChangeAspect="1"/>
          </p:cNvPicPr>
          <p:nvPr/>
        </p:nvPicPr>
        <p:blipFill>
          <a:blip r:embed="rId4" cstate="print"/>
          <a:stretch>
            <a:fillRect/>
          </a:stretch>
        </p:blipFill>
        <p:spPr>
          <a:xfrm>
            <a:off x="3214678" y="2357436"/>
            <a:ext cx="2413314" cy="2413314"/>
          </a:xfrm>
          <a:prstGeom prst="rect">
            <a:avLst/>
          </a:prstGeom>
        </p:spPr>
      </p:pic>
      <p:pic>
        <p:nvPicPr>
          <p:cNvPr id="7" name="图片 6" descr="photobank (4).jpg"/>
          <p:cNvPicPr>
            <a:picLocks noChangeAspect="1"/>
          </p:cNvPicPr>
          <p:nvPr/>
        </p:nvPicPr>
        <p:blipFill>
          <a:blip r:embed="rId5"/>
          <a:stretch>
            <a:fillRect/>
          </a:stretch>
        </p:blipFill>
        <p:spPr>
          <a:xfrm>
            <a:off x="642910" y="1142990"/>
            <a:ext cx="2357454" cy="23651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714876" y="428610"/>
            <a:ext cx="4000528"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产品展示：</a:t>
            </a:r>
            <a:r>
              <a:rPr lang="zh-CN" altLang="en-US" dirty="0" smtClean="0">
                <a:solidFill>
                  <a:srgbClr val="EEC710"/>
                </a:solidFill>
                <a:ea typeface="黑体" pitchFamily="49" charset="-122"/>
              </a:rPr>
              <a:t>教室格栅灯与黑板灯支架</a:t>
            </a:r>
            <a:endParaRPr lang="zh-CN" altLang="en-US" dirty="0" smtClean="0">
              <a:solidFill>
                <a:srgbClr val="EEC710"/>
              </a:solidFill>
              <a:ea typeface="黑体" pitchFamily="49" charset="-122"/>
            </a:endParaRPr>
          </a:p>
        </p:txBody>
      </p:sp>
      <p:pic>
        <p:nvPicPr>
          <p:cNvPr id="5" name="图片 4" descr="blackboard1-(2).png"/>
          <p:cNvPicPr>
            <a:picLocks noChangeAspect="1"/>
          </p:cNvPicPr>
          <p:nvPr/>
        </p:nvPicPr>
        <p:blipFill>
          <a:blip r:embed="rId3"/>
          <a:srcRect t="16667" b="18055"/>
          <a:stretch>
            <a:fillRect/>
          </a:stretch>
        </p:blipFill>
        <p:spPr>
          <a:xfrm>
            <a:off x="0" y="714362"/>
            <a:ext cx="5143500" cy="3357586"/>
          </a:xfrm>
          <a:prstGeom prst="rect">
            <a:avLst/>
          </a:prstGeom>
        </p:spPr>
      </p:pic>
      <p:pic>
        <p:nvPicPr>
          <p:cNvPr id="6" name="图片 5" descr="教室灯2.png"/>
          <p:cNvPicPr>
            <a:picLocks noChangeAspect="1"/>
          </p:cNvPicPr>
          <p:nvPr/>
        </p:nvPicPr>
        <p:blipFill>
          <a:blip r:embed="rId4"/>
          <a:srcRect t="2778"/>
          <a:stretch>
            <a:fillRect/>
          </a:stretch>
        </p:blipFill>
        <p:spPr>
          <a:xfrm>
            <a:off x="4000496" y="1230303"/>
            <a:ext cx="3857652" cy="37504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57752" y="428610"/>
            <a:ext cx="3429024"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效果展示：教室灯 黑板灯管</a:t>
            </a:r>
            <a:endParaRPr lang="zh-CN" altLang="en-US" dirty="0" smtClean="0">
              <a:solidFill>
                <a:srgbClr val="EEC710"/>
              </a:solidFill>
              <a:ea typeface="黑体" pitchFamily="49" charset="-122"/>
            </a:endParaRPr>
          </a:p>
        </p:txBody>
      </p:sp>
      <p:pic>
        <p:nvPicPr>
          <p:cNvPr id="3"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4" name="直接连接符 3"/>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pic>
        <p:nvPicPr>
          <p:cNvPr id="5" name="图片 4" descr="4447114935.jpg"/>
          <p:cNvPicPr>
            <a:picLocks noChangeAspect="1"/>
          </p:cNvPicPr>
          <p:nvPr/>
        </p:nvPicPr>
        <p:blipFill>
          <a:blip r:embed="rId3" cstate="print"/>
          <a:stretch>
            <a:fillRect/>
          </a:stretch>
        </p:blipFill>
        <p:spPr>
          <a:xfrm>
            <a:off x="4643438" y="2428874"/>
            <a:ext cx="3240067" cy="2430050"/>
          </a:xfrm>
          <a:prstGeom prst="rect">
            <a:avLst/>
          </a:prstGeom>
        </p:spPr>
      </p:pic>
      <p:pic>
        <p:nvPicPr>
          <p:cNvPr id="6" name="图片 5" descr="20140625153659_95663.jpg"/>
          <p:cNvPicPr>
            <a:picLocks noChangeAspect="1"/>
          </p:cNvPicPr>
          <p:nvPr/>
        </p:nvPicPr>
        <p:blipFill>
          <a:blip r:embed="rId4"/>
          <a:stretch>
            <a:fillRect/>
          </a:stretch>
        </p:blipFill>
        <p:spPr>
          <a:xfrm>
            <a:off x="1000100" y="1142990"/>
            <a:ext cx="3048063" cy="23280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字幕 2"/>
          <p:cNvSpPr txBox="1">
            <a:spLocks noChangeArrowheads="1"/>
          </p:cNvSpPr>
          <p:nvPr/>
        </p:nvSpPr>
        <p:spPr bwMode="auto">
          <a:xfrm>
            <a:off x="642910" y="714362"/>
            <a:ext cx="8337550" cy="3714776"/>
          </a:xfrm>
          <a:prstGeom prst="rect">
            <a:avLst/>
          </a:prstGeom>
          <a:noFill/>
          <a:ln w="9525">
            <a:noFill/>
            <a:miter lim="800000"/>
            <a:headEnd/>
            <a:tailEnd/>
          </a:ln>
        </p:spPr>
        <p:txBody>
          <a:bodyPr/>
          <a:lstStyle/>
          <a:p>
            <a:pPr>
              <a:spcBef>
                <a:spcPct val="20000"/>
              </a:spcBef>
              <a:buClr>
                <a:srgbClr val="A99B49"/>
              </a:buClr>
              <a:buSzPct val="100000"/>
            </a:pPr>
            <a:r>
              <a:rPr lang="zh-CN" altLang="en-US" dirty="0" smtClean="0">
                <a:solidFill>
                  <a:srgbClr val="A99B49"/>
                </a:solidFill>
                <a:latin typeface="黑体" pitchFamily="49" charset="-122"/>
                <a:ea typeface="黑体" pitchFamily="49" charset="-122"/>
              </a:rPr>
              <a:t>总结</a:t>
            </a:r>
            <a:endParaRPr lang="en-US" altLang="zh-CN" dirty="0" smtClean="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endParaRPr lang="zh-CN" altLang="en-US" sz="1400" dirty="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r>
              <a:rPr lang="zh-CN" altLang="en-US" sz="1400" dirty="0" smtClean="0">
                <a:solidFill>
                  <a:srgbClr val="A99B49"/>
                </a:solidFill>
                <a:latin typeface="黑体" pitchFamily="49" charset="-122"/>
                <a:ea typeface="黑体" pitchFamily="49" charset="-122"/>
              </a:rPr>
              <a:t>从上例改造项目来看，节电效率可达</a:t>
            </a:r>
            <a:r>
              <a:rPr lang="en-US" altLang="zh-CN" sz="1400" dirty="0" smtClean="0">
                <a:solidFill>
                  <a:srgbClr val="A99B49"/>
                </a:solidFill>
                <a:latin typeface="黑体" pitchFamily="49" charset="-122"/>
                <a:ea typeface="黑体" pitchFamily="49" charset="-122"/>
              </a:rPr>
              <a:t>60%</a:t>
            </a:r>
            <a:r>
              <a:rPr lang="zh-CN" altLang="en-US" sz="1400" dirty="0" smtClean="0">
                <a:solidFill>
                  <a:srgbClr val="A99B49"/>
                </a:solidFill>
                <a:latin typeface="黑体" pitchFamily="49" charset="-122"/>
                <a:ea typeface="黑体" pitchFamily="49" charset="-122"/>
              </a:rPr>
              <a:t>以上。</a:t>
            </a:r>
            <a:endParaRPr lang="zh-CN" altLang="en-US" sz="1400" dirty="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endParaRPr lang="en-US" altLang="zh-CN" sz="1400" dirty="0" smtClean="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r>
              <a:rPr lang="zh-CN" altLang="en-US" sz="1400" dirty="0" smtClean="0">
                <a:solidFill>
                  <a:srgbClr val="A99B49"/>
                </a:solidFill>
                <a:latin typeface="黑体" pitchFamily="49" charset="-122"/>
                <a:ea typeface="黑体" pitchFamily="49" charset="-122"/>
              </a:rPr>
              <a:t>节电收益非常丰厚。</a:t>
            </a:r>
            <a:endParaRPr lang="en-US" altLang="zh-CN" sz="1400" dirty="0" smtClean="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endParaRPr lang="zh-CN" altLang="en-US" sz="1400" dirty="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r>
              <a:rPr lang="zh-CN" altLang="en-US" sz="1400" dirty="0">
                <a:solidFill>
                  <a:srgbClr val="A99B49"/>
                </a:solidFill>
                <a:latin typeface="黑体" pitchFamily="49" charset="-122"/>
                <a:ea typeface="黑体" pitchFamily="49" charset="-122"/>
              </a:rPr>
              <a:t>LED绿色照明</a:t>
            </a:r>
            <a:r>
              <a:rPr lang="zh-CN" altLang="en-US" sz="1400" dirty="0" smtClean="0">
                <a:solidFill>
                  <a:srgbClr val="A99B49"/>
                </a:solidFill>
                <a:latin typeface="黑体" pitchFamily="49" charset="-122"/>
                <a:ea typeface="黑体" pitchFamily="49" charset="-122"/>
              </a:rPr>
              <a:t>运用可以大大提高教室照明效果。</a:t>
            </a:r>
            <a:endParaRPr lang="zh-CN" altLang="en-US" sz="1400" dirty="0">
              <a:solidFill>
                <a:srgbClr val="A99B49"/>
              </a:solidFill>
              <a:latin typeface="黑体" pitchFamily="49" charset="-122"/>
              <a:ea typeface="黑体" pitchFamily="49" charset="-122"/>
            </a:endParaRPr>
          </a:p>
          <a:p>
            <a:pPr>
              <a:spcBef>
                <a:spcPct val="20000"/>
              </a:spcBef>
              <a:buClr>
                <a:srgbClr val="A99B49"/>
              </a:buClr>
              <a:buSzPct val="100000"/>
              <a:buFont typeface="Wingdings" pitchFamily="2" charset="2"/>
              <a:buChar char="Ø"/>
            </a:pPr>
            <a:endParaRPr lang="zh-CN" altLang="en-US" sz="1400" dirty="0">
              <a:solidFill>
                <a:srgbClr val="A99B49"/>
              </a:solidFill>
              <a:latin typeface="黑体" pitchFamily="49" charset="-122"/>
              <a:ea typeface="黑体" pitchFamily="49" charset="-122"/>
            </a:endParaRPr>
          </a:p>
          <a:p>
            <a:pPr>
              <a:lnSpc>
                <a:spcPct val="150000"/>
              </a:lnSpc>
              <a:spcBef>
                <a:spcPct val="20000"/>
              </a:spcBef>
              <a:buClr>
                <a:srgbClr val="A99B49"/>
              </a:buClr>
              <a:buSzPct val="100000"/>
              <a:buFont typeface="Wingdings" pitchFamily="2" charset="2"/>
              <a:buChar char="Ø"/>
            </a:pPr>
            <a:r>
              <a:rPr lang="zh-CN" altLang="en-US" sz="1400" dirty="0" smtClean="0">
                <a:solidFill>
                  <a:srgbClr val="A99B49"/>
                </a:solidFill>
                <a:latin typeface="黑体" pitchFamily="49" charset="-122"/>
                <a:ea typeface="黑体" pitchFamily="49" charset="-122"/>
              </a:rPr>
              <a:t>由于改造费用由</a:t>
            </a:r>
            <a:r>
              <a:rPr lang="en-US" altLang="zh-CN" sz="1400" dirty="0" smtClean="0">
                <a:solidFill>
                  <a:srgbClr val="A99B49"/>
                </a:solidFill>
                <a:latin typeface="黑体" pitchFamily="49" charset="-122"/>
                <a:ea typeface="黑体" pitchFamily="49" charset="-122"/>
              </a:rPr>
              <a:t>EMCO</a:t>
            </a:r>
            <a:r>
              <a:rPr lang="zh-CN" altLang="en-US" sz="1400" dirty="0" smtClean="0">
                <a:solidFill>
                  <a:srgbClr val="A99B49"/>
                </a:solidFill>
                <a:latin typeface="黑体" pitchFamily="49" charset="-122"/>
                <a:ea typeface="黑体" pitchFamily="49" charset="-122"/>
              </a:rPr>
              <a:t>公司承担，减少改造投资压力与风险，以最少的投资享受舒适的照明与效益。</a:t>
            </a:r>
            <a:endParaRPr lang="zh-CN" altLang="en-US" sz="1400" dirty="0">
              <a:solidFill>
                <a:srgbClr val="A99B49"/>
              </a:solidFill>
              <a:latin typeface="黑体" pitchFamily="49" charset="-122"/>
              <a:ea typeface="黑体" pitchFamily="49" charset="-122"/>
            </a:endParaRPr>
          </a:p>
          <a:p>
            <a:pPr>
              <a:spcBef>
                <a:spcPct val="20000"/>
              </a:spcBef>
              <a:buClr>
                <a:srgbClr val="A99B49"/>
              </a:buClr>
              <a:buSzPct val="100000"/>
            </a:pPr>
            <a:r>
              <a:rPr lang="zh-CN" altLang="en-US" sz="1400" dirty="0" smtClean="0">
                <a:solidFill>
                  <a:srgbClr val="A99B49"/>
                </a:solidFill>
                <a:latin typeface="黑体" pitchFamily="49" charset="-122"/>
                <a:ea typeface="黑体" pitchFamily="49" charset="-122"/>
              </a:rPr>
              <a:t>   </a:t>
            </a:r>
            <a:endParaRPr lang="zh-CN" altLang="en-US" sz="1400" dirty="0">
              <a:solidFill>
                <a:srgbClr val="A99B49"/>
              </a:solidFill>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357686" y="428610"/>
            <a:ext cx="3143272"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百分百科技优势</a:t>
            </a:r>
          </a:p>
        </p:txBody>
      </p:sp>
      <p:sp>
        <p:nvSpPr>
          <p:cNvPr id="5" name="TextBox 4"/>
          <p:cNvSpPr txBox="1"/>
          <p:nvPr/>
        </p:nvSpPr>
        <p:spPr>
          <a:xfrm>
            <a:off x="714348" y="1214428"/>
            <a:ext cx="1928826" cy="369332"/>
          </a:xfrm>
          <a:prstGeom prst="rect">
            <a:avLst/>
          </a:prstGeom>
          <a:noFill/>
        </p:spPr>
        <p:txBody>
          <a:bodyPr wrap="square" rtlCol="0">
            <a:spAutoFit/>
          </a:bodyPr>
          <a:lstStyle/>
          <a:p>
            <a:r>
              <a:rPr lang="zh-CN" altLang="en-US" dirty="0" smtClean="0">
                <a:solidFill>
                  <a:srgbClr val="EEC710"/>
                </a:solidFill>
                <a:latin typeface="黑体" pitchFamily="49" charset="-122"/>
                <a:ea typeface="黑体" pitchFamily="49" charset="-122"/>
              </a:rPr>
              <a:t>众多的荣誉资历</a:t>
            </a:r>
            <a:endParaRPr lang="zh-CN" altLang="en-US" dirty="0">
              <a:solidFill>
                <a:srgbClr val="EEC710"/>
              </a:solidFill>
              <a:latin typeface="黑体" pitchFamily="49" charset="-122"/>
              <a:ea typeface="黑体" pitchFamily="49" charset="-122"/>
            </a:endParaRPr>
          </a:p>
        </p:txBody>
      </p:sp>
      <p:grpSp>
        <p:nvGrpSpPr>
          <p:cNvPr id="6" name="组合 5"/>
          <p:cNvGrpSpPr/>
          <p:nvPr/>
        </p:nvGrpSpPr>
        <p:grpSpPr>
          <a:xfrm>
            <a:off x="1357290" y="1500180"/>
            <a:ext cx="5897430" cy="2677734"/>
            <a:chOff x="0" y="1000114"/>
            <a:chExt cx="5897430" cy="2677734"/>
          </a:xfrm>
        </p:grpSpPr>
        <p:grpSp>
          <p:nvGrpSpPr>
            <p:cNvPr id="7" name="组合 29"/>
            <p:cNvGrpSpPr/>
            <p:nvPr/>
          </p:nvGrpSpPr>
          <p:grpSpPr>
            <a:xfrm>
              <a:off x="1585124" y="1418538"/>
              <a:ext cx="2701122" cy="2143531"/>
              <a:chOff x="1972723" y="1180289"/>
              <a:chExt cx="3602132" cy="2780727"/>
            </a:xfrm>
          </p:grpSpPr>
          <p:grpSp>
            <p:nvGrpSpPr>
              <p:cNvPr id="14" name="组合 14"/>
              <p:cNvGrpSpPr/>
              <p:nvPr/>
            </p:nvGrpSpPr>
            <p:grpSpPr>
              <a:xfrm>
                <a:off x="2571736" y="1500180"/>
                <a:ext cx="2403017" cy="2460836"/>
                <a:chOff x="2492837" y="1534887"/>
                <a:chExt cx="2403017" cy="2460836"/>
              </a:xfrm>
            </p:grpSpPr>
            <p:sp>
              <p:nvSpPr>
                <p:cNvPr id="21" name="六边形 20"/>
                <p:cNvSpPr/>
                <p:nvPr/>
              </p:nvSpPr>
              <p:spPr>
                <a:xfrm>
                  <a:off x="3143240" y="2285998"/>
                  <a:ext cx="1077285" cy="928694"/>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r>
                    <a:rPr lang="zh-CN" altLang="en-US" sz="1400" dirty="0" smtClean="0">
                      <a:solidFill>
                        <a:schemeClr val="tx1">
                          <a:lumMod val="65000"/>
                          <a:lumOff val="35000"/>
                        </a:schemeClr>
                      </a:solidFill>
                      <a:latin typeface="华文细黑" pitchFamily="2" charset="-122"/>
                      <a:ea typeface="华文细黑" pitchFamily="2" charset="-122"/>
                    </a:rPr>
                    <a:t>企业荣誉</a:t>
                  </a:r>
                </a:p>
              </p:txBody>
            </p:sp>
            <p:sp>
              <p:nvSpPr>
                <p:cNvPr id="22" name="六边形 21"/>
                <p:cNvSpPr/>
                <p:nvPr/>
              </p:nvSpPr>
              <p:spPr>
                <a:xfrm>
                  <a:off x="2495560" y="1955345"/>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6</a:t>
                  </a:r>
                  <a:endParaRPr lang="zh-CN" altLang="en-US" dirty="0">
                    <a:solidFill>
                      <a:schemeClr val="tx1"/>
                    </a:solidFill>
                  </a:endParaRPr>
                </a:p>
              </p:txBody>
            </p:sp>
            <p:sp>
              <p:nvSpPr>
                <p:cNvPr id="23" name="六边形 9"/>
                <p:cNvSpPr/>
                <p:nvPr/>
              </p:nvSpPr>
              <p:spPr>
                <a:xfrm>
                  <a:off x="3243266" y="1534887"/>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r>
                    <a:rPr lang="en-US" altLang="zh-CN" sz="1400" dirty="0" smtClean="0">
                      <a:solidFill>
                        <a:schemeClr val="tx1"/>
                      </a:solidFill>
                    </a:rPr>
                    <a:t>1</a:t>
                  </a:r>
                  <a:endParaRPr lang="zh-CN" altLang="en-US" sz="1400" dirty="0">
                    <a:solidFill>
                      <a:schemeClr val="tx1"/>
                    </a:solidFill>
                  </a:endParaRPr>
                </a:p>
              </p:txBody>
            </p:sp>
            <p:sp>
              <p:nvSpPr>
                <p:cNvPr id="24" name="六边形 23"/>
                <p:cNvSpPr/>
                <p:nvPr/>
              </p:nvSpPr>
              <p:spPr>
                <a:xfrm>
                  <a:off x="4067173" y="1981876"/>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2</a:t>
                  </a:r>
                  <a:endParaRPr lang="zh-CN" altLang="en-US" dirty="0">
                    <a:solidFill>
                      <a:schemeClr val="tx1"/>
                    </a:solidFill>
                  </a:endParaRPr>
                </a:p>
              </p:txBody>
            </p:sp>
            <p:sp>
              <p:nvSpPr>
                <p:cNvPr id="25" name="六边形 24"/>
                <p:cNvSpPr/>
                <p:nvPr/>
              </p:nvSpPr>
              <p:spPr>
                <a:xfrm>
                  <a:off x="4045400" y="2828918"/>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3</a:t>
                  </a:r>
                  <a:endParaRPr lang="zh-CN" altLang="en-US" dirty="0">
                    <a:solidFill>
                      <a:schemeClr val="tx1"/>
                    </a:solidFill>
                  </a:endParaRPr>
                </a:p>
              </p:txBody>
            </p:sp>
            <p:sp>
              <p:nvSpPr>
                <p:cNvPr id="26" name="六边形 25"/>
                <p:cNvSpPr/>
                <p:nvPr/>
              </p:nvSpPr>
              <p:spPr>
                <a:xfrm>
                  <a:off x="3262322" y="3281343"/>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65000"/>
                          <a:lumOff val="35000"/>
                        </a:schemeClr>
                      </a:solidFill>
                    </a:rPr>
                    <a:t>4</a:t>
                  </a:r>
                  <a:endParaRPr lang="zh-CN" altLang="en-US" dirty="0">
                    <a:solidFill>
                      <a:schemeClr val="tx1">
                        <a:lumMod val="65000"/>
                        <a:lumOff val="35000"/>
                      </a:schemeClr>
                    </a:solidFill>
                  </a:endParaRPr>
                </a:p>
              </p:txBody>
            </p:sp>
            <p:sp>
              <p:nvSpPr>
                <p:cNvPr id="27" name="六边形 26"/>
                <p:cNvSpPr/>
                <p:nvPr/>
              </p:nvSpPr>
              <p:spPr>
                <a:xfrm>
                  <a:off x="2492837" y="2827556"/>
                  <a:ext cx="828681" cy="714380"/>
                </a:xfrm>
                <a:prstGeom prst="hexagon">
                  <a:avLst/>
                </a:prstGeom>
                <a:solidFill>
                  <a:srgbClr val="CDA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5</a:t>
                  </a:r>
                  <a:endParaRPr lang="zh-CN" altLang="en-US" dirty="0">
                    <a:solidFill>
                      <a:schemeClr val="tx1"/>
                    </a:solidFill>
                  </a:endParaRPr>
                </a:p>
              </p:txBody>
            </p:sp>
          </p:grpSp>
          <p:cxnSp>
            <p:nvCxnSpPr>
              <p:cNvPr id="15" name="直接连接符 14"/>
              <p:cNvCxnSpPr/>
              <p:nvPr/>
            </p:nvCxnSpPr>
            <p:spPr>
              <a:xfrm rot="5400000" flipH="1" flipV="1">
                <a:off x="3842337" y="1181512"/>
                <a:ext cx="327810" cy="32536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0800000">
                <a:off x="2216745" y="1745477"/>
                <a:ext cx="548070" cy="19071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0">
                <a:off x="1972723" y="2932374"/>
                <a:ext cx="601738" cy="2124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0800000" flipV="1">
                <a:off x="2714612" y="3929072"/>
                <a:ext cx="785815" cy="10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0800000" flipV="1">
                <a:off x="4929192" y="3143254"/>
                <a:ext cx="428627" cy="10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0800000" flipV="1">
                <a:off x="4929190" y="2285998"/>
                <a:ext cx="645665" cy="10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357158" y="3357568"/>
              <a:ext cx="2214578" cy="320280"/>
            </a:xfrm>
            <a:prstGeom prst="rect">
              <a:avLst/>
            </a:prstGeom>
            <a:noFill/>
          </p:spPr>
          <p:txBody>
            <a:bodyPr wrap="square" rtlCol="0">
              <a:spAutoFit/>
            </a:bodyPr>
            <a:lstStyle/>
            <a:p>
              <a:pPr>
                <a:lnSpc>
                  <a:spcPts val="2000"/>
                </a:lnSpc>
              </a:pPr>
              <a:r>
                <a:rPr lang="zh-CN" altLang="en-US" sz="1200" dirty="0" smtClean="0">
                  <a:solidFill>
                    <a:srgbClr val="A99B49"/>
                  </a:solidFill>
                  <a:latin typeface="华文细黑" pitchFamily="2" charset="-122"/>
                  <a:ea typeface="华文细黑" pitchFamily="2" charset="-122"/>
                </a:rPr>
                <a:t>中国绿色</a:t>
              </a:r>
              <a:r>
                <a:rPr lang="en-US" altLang="zh-CN" sz="1200" dirty="0" smtClean="0">
                  <a:solidFill>
                    <a:srgbClr val="A99B49"/>
                  </a:solidFill>
                  <a:latin typeface="华文细黑" pitchFamily="2" charset="-122"/>
                  <a:ea typeface="华文细黑" pitchFamily="2" charset="-122"/>
                </a:rPr>
                <a:t>AAA</a:t>
              </a:r>
              <a:r>
                <a:rPr lang="zh-CN" altLang="en-US" sz="1200" dirty="0" smtClean="0">
                  <a:solidFill>
                    <a:srgbClr val="A99B49"/>
                  </a:solidFill>
                  <a:latin typeface="华文细黑" pitchFamily="2" charset="-122"/>
                  <a:ea typeface="华文细黑" pitchFamily="2" charset="-122"/>
                </a:rPr>
                <a:t>级信用企业</a:t>
              </a:r>
              <a:endParaRPr lang="en-US" altLang="zh-CN" sz="1200" dirty="0" smtClean="0">
                <a:solidFill>
                  <a:srgbClr val="A99B49"/>
                </a:solidFill>
                <a:latin typeface="华文细黑" pitchFamily="2" charset="-122"/>
                <a:ea typeface="华文细黑" pitchFamily="2" charset="-122"/>
              </a:endParaRPr>
            </a:p>
          </p:txBody>
        </p:sp>
        <p:sp>
          <p:nvSpPr>
            <p:cNvPr id="9" name="TextBox 8"/>
            <p:cNvSpPr txBox="1"/>
            <p:nvPr/>
          </p:nvSpPr>
          <p:spPr>
            <a:xfrm>
              <a:off x="0" y="2500312"/>
              <a:ext cx="1701507" cy="599203"/>
            </a:xfrm>
            <a:prstGeom prst="rect">
              <a:avLst/>
            </a:prstGeom>
            <a:noFill/>
          </p:spPr>
          <p:txBody>
            <a:bodyPr wrap="square" rtlCol="0">
              <a:spAutoFit/>
            </a:bodyPr>
            <a:lstStyle/>
            <a:p>
              <a:pPr algn="ctr">
                <a:lnSpc>
                  <a:spcPts val="2100"/>
                </a:lnSpc>
              </a:pPr>
              <a:r>
                <a:rPr lang="zh-CN" altLang="en-US" sz="1200" dirty="0" smtClean="0">
                  <a:solidFill>
                    <a:srgbClr val="A99B49"/>
                  </a:solidFill>
                  <a:latin typeface="华文细黑" pitchFamily="2" charset="-122"/>
                  <a:ea typeface="华文细黑" pitchFamily="2" charset="-122"/>
                  <a:sym typeface="黑体" pitchFamily="49" charset="-122"/>
                </a:rPr>
                <a:t>连续</a:t>
              </a:r>
              <a:r>
                <a:rPr lang="en-US" altLang="zh-CN" sz="1200" dirty="0" smtClean="0">
                  <a:solidFill>
                    <a:srgbClr val="A99B49"/>
                  </a:solidFill>
                  <a:latin typeface="华文细黑" pitchFamily="2" charset="-122"/>
                  <a:ea typeface="华文细黑" pitchFamily="2" charset="-122"/>
                  <a:sym typeface="黑体" pitchFamily="49" charset="-122"/>
                </a:rPr>
                <a:t>12</a:t>
              </a:r>
              <a:r>
                <a:rPr lang="zh-CN" altLang="en-US" sz="1200" dirty="0" smtClean="0">
                  <a:solidFill>
                    <a:srgbClr val="A99B49"/>
                  </a:solidFill>
                  <a:latin typeface="华文细黑" pitchFamily="2" charset="-122"/>
                  <a:ea typeface="华文细黑" pitchFamily="2" charset="-122"/>
                  <a:sym typeface="黑体" pitchFamily="49" charset="-122"/>
                </a:rPr>
                <a:t>年评为“守合同重信用企业”</a:t>
              </a:r>
              <a:endParaRPr lang="zh-CN" altLang="en-US" sz="1200" dirty="0" smtClean="0">
                <a:solidFill>
                  <a:srgbClr val="A99B49"/>
                </a:solidFill>
                <a:latin typeface="华文细黑" pitchFamily="2" charset="-122"/>
                <a:ea typeface="华文细黑" pitchFamily="2" charset="-122"/>
              </a:endParaRPr>
            </a:p>
          </p:txBody>
        </p:sp>
        <p:sp>
          <p:nvSpPr>
            <p:cNvPr id="10" name="TextBox 9"/>
            <p:cNvSpPr txBox="1"/>
            <p:nvPr/>
          </p:nvSpPr>
          <p:spPr>
            <a:xfrm>
              <a:off x="3214678" y="1000114"/>
              <a:ext cx="1841532" cy="605294"/>
            </a:xfrm>
            <a:prstGeom prst="rect">
              <a:avLst/>
            </a:prstGeom>
            <a:noFill/>
          </p:spPr>
          <p:txBody>
            <a:bodyPr wrap="square" rtlCol="0">
              <a:spAutoFit/>
            </a:bodyPr>
            <a:lstStyle/>
            <a:p>
              <a:pPr>
                <a:lnSpc>
                  <a:spcPts val="2000"/>
                </a:lnSpc>
              </a:pPr>
              <a:r>
                <a:rPr lang="zh-CN" altLang="en-US" sz="1200" dirty="0" smtClean="0">
                  <a:solidFill>
                    <a:srgbClr val="A99B49"/>
                  </a:solidFill>
                  <a:latin typeface="华文细黑" pitchFamily="2" charset="-122"/>
                  <a:ea typeface="华文细黑" pitchFamily="2" charset="-122"/>
                  <a:sym typeface="黑体" pitchFamily="49" charset="-122"/>
                </a:rPr>
                <a:t>中国建设部推荐为国家康居示范工程选用产品</a:t>
              </a:r>
              <a:endParaRPr lang="zh-CN" altLang="en-US" sz="1200" dirty="0" smtClean="0">
                <a:solidFill>
                  <a:srgbClr val="A99B49"/>
                </a:solidFill>
                <a:latin typeface="华文细黑" pitchFamily="2" charset="-122"/>
                <a:ea typeface="华文细黑" pitchFamily="2" charset="-122"/>
              </a:endParaRPr>
            </a:p>
          </p:txBody>
        </p:sp>
        <p:sp>
          <p:nvSpPr>
            <p:cNvPr id="11" name="TextBox 10"/>
            <p:cNvSpPr txBox="1"/>
            <p:nvPr/>
          </p:nvSpPr>
          <p:spPr>
            <a:xfrm>
              <a:off x="4214810" y="2071684"/>
              <a:ext cx="1214446" cy="329899"/>
            </a:xfrm>
            <a:prstGeom prst="rect">
              <a:avLst/>
            </a:prstGeom>
            <a:noFill/>
          </p:spPr>
          <p:txBody>
            <a:bodyPr wrap="square" rtlCol="0">
              <a:spAutoFit/>
            </a:bodyPr>
            <a:lstStyle/>
            <a:p>
              <a:pPr algn="ctr">
                <a:lnSpc>
                  <a:spcPts val="2100"/>
                </a:lnSpc>
              </a:pPr>
              <a:r>
                <a:rPr lang="zh-CN" altLang="en-US" sz="1200" dirty="0" smtClean="0">
                  <a:solidFill>
                    <a:srgbClr val="A99B49"/>
                  </a:solidFill>
                  <a:latin typeface="华文细黑" pitchFamily="2" charset="-122"/>
                  <a:ea typeface="华文细黑" pitchFamily="2" charset="-122"/>
                  <a:sym typeface="黑体" pitchFamily="49" charset="-122"/>
                </a:rPr>
                <a:t>卓越贡献银奖</a:t>
              </a:r>
              <a:endParaRPr lang="zh-CN" altLang="en-US" sz="1200" dirty="0" smtClean="0">
                <a:solidFill>
                  <a:srgbClr val="A99B49"/>
                </a:solidFill>
                <a:latin typeface="华文细黑" pitchFamily="2" charset="-122"/>
                <a:ea typeface="华文细黑" pitchFamily="2" charset="-122"/>
              </a:endParaRPr>
            </a:p>
          </p:txBody>
        </p:sp>
        <p:sp>
          <p:nvSpPr>
            <p:cNvPr id="12" name="TextBox 11"/>
            <p:cNvSpPr txBox="1"/>
            <p:nvPr/>
          </p:nvSpPr>
          <p:spPr>
            <a:xfrm>
              <a:off x="4000496" y="2643188"/>
              <a:ext cx="1896934" cy="599203"/>
            </a:xfrm>
            <a:prstGeom prst="rect">
              <a:avLst/>
            </a:prstGeom>
            <a:noFill/>
          </p:spPr>
          <p:txBody>
            <a:bodyPr wrap="square" rtlCol="0">
              <a:spAutoFit/>
            </a:bodyPr>
            <a:lstStyle/>
            <a:p>
              <a:pPr algn="ctr">
                <a:lnSpc>
                  <a:spcPts val="2100"/>
                </a:lnSpc>
              </a:pPr>
              <a:r>
                <a:rPr lang="zh-CN" altLang="en-US" sz="1200" dirty="0" smtClean="0">
                  <a:solidFill>
                    <a:srgbClr val="A99B49"/>
                  </a:solidFill>
                  <a:latin typeface="华文细黑" pitchFamily="2" charset="-122"/>
                  <a:ea typeface="华文细黑" pitchFamily="2" charset="-122"/>
                  <a:sym typeface="黑体" pitchFamily="49" charset="-122"/>
                </a:rPr>
                <a:t>连续6年入选为</a:t>
              </a:r>
              <a:r>
                <a:rPr lang="en-US" altLang="en-US" sz="1200" dirty="0" smtClean="0">
                  <a:solidFill>
                    <a:srgbClr val="A99B49"/>
                  </a:solidFill>
                  <a:latin typeface="华文细黑" pitchFamily="2" charset="-122"/>
                  <a:ea typeface="华文细黑" pitchFamily="2" charset="-122"/>
                  <a:sym typeface="黑体" pitchFamily="49" charset="-122"/>
                </a:rPr>
                <a:t>《</a:t>
              </a:r>
              <a:r>
                <a:rPr lang="zh-CN" altLang="en-US" sz="1200" dirty="0" smtClean="0">
                  <a:solidFill>
                    <a:srgbClr val="A99B49"/>
                  </a:solidFill>
                  <a:latin typeface="华文细黑" pitchFamily="2" charset="-122"/>
                  <a:ea typeface="华文细黑" pitchFamily="2" charset="-122"/>
                  <a:sym typeface="黑体" pitchFamily="49" charset="-122"/>
                </a:rPr>
                <a:t>节能产品政府强制采购清单</a:t>
              </a:r>
              <a:r>
                <a:rPr lang="en-US" altLang="en-US" sz="1200" dirty="0" smtClean="0">
                  <a:solidFill>
                    <a:srgbClr val="A99B49"/>
                  </a:solidFill>
                  <a:latin typeface="华文细黑" pitchFamily="2" charset="-122"/>
                  <a:ea typeface="华文细黑" pitchFamily="2" charset="-122"/>
                  <a:sym typeface="黑体" pitchFamily="49" charset="-122"/>
                </a:rPr>
                <a:t>》</a:t>
              </a:r>
              <a:endParaRPr lang="zh-CN" altLang="en-US" sz="1400" dirty="0" smtClean="0">
                <a:solidFill>
                  <a:srgbClr val="A99B49"/>
                </a:solidFill>
                <a:latin typeface="华文细黑" pitchFamily="2" charset="-122"/>
                <a:ea typeface="华文细黑" pitchFamily="2" charset="-122"/>
              </a:endParaRPr>
            </a:p>
          </p:txBody>
        </p:sp>
        <p:sp>
          <p:nvSpPr>
            <p:cNvPr id="13" name="矩形 12"/>
            <p:cNvSpPr/>
            <p:nvPr/>
          </p:nvSpPr>
          <p:spPr>
            <a:xfrm>
              <a:off x="285752" y="1643056"/>
              <a:ext cx="1428760" cy="276999"/>
            </a:xfrm>
            <a:prstGeom prst="rect">
              <a:avLst/>
            </a:prstGeom>
          </p:spPr>
          <p:txBody>
            <a:bodyPr wrap="square">
              <a:spAutoFit/>
            </a:bodyPr>
            <a:lstStyle/>
            <a:p>
              <a:r>
                <a:rPr lang="zh-CN" altLang="en-US" sz="1200" dirty="0" smtClean="0">
                  <a:solidFill>
                    <a:srgbClr val="A99B49"/>
                  </a:solidFill>
                  <a:latin typeface="华文细黑" pitchFamily="2" charset="-122"/>
                  <a:ea typeface="华文细黑" pitchFamily="2" charset="-122"/>
                </a:rPr>
                <a:t>国家认证高效节能</a:t>
              </a:r>
              <a:endParaRPr lang="zh-CN" altLang="en-US" sz="1200" dirty="0">
                <a:solidFill>
                  <a:srgbClr val="A99B4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071538" y="857238"/>
            <a:ext cx="7143800" cy="3714776"/>
            <a:chOff x="1071538" y="857238"/>
            <a:chExt cx="7143800" cy="3714776"/>
          </a:xfrm>
        </p:grpSpPr>
        <p:grpSp>
          <p:nvGrpSpPr>
            <p:cNvPr id="29" name="组合 28"/>
            <p:cNvGrpSpPr/>
            <p:nvPr/>
          </p:nvGrpSpPr>
          <p:grpSpPr>
            <a:xfrm>
              <a:off x="1071538" y="857238"/>
              <a:ext cx="7143800" cy="3714776"/>
              <a:chOff x="1571604" y="1285866"/>
              <a:chExt cx="6376219" cy="3071886"/>
            </a:xfrm>
          </p:grpSpPr>
          <p:grpSp>
            <p:nvGrpSpPr>
              <p:cNvPr id="3" name="组合 2"/>
              <p:cNvGrpSpPr/>
              <p:nvPr/>
            </p:nvGrpSpPr>
            <p:grpSpPr>
              <a:xfrm>
                <a:off x="1571604" y="1285866"/>
                <a:ext cx="6376219" cy="3071886"/>
                <a:chOff x="1571604" y="1785932"/>
                <a:chExt cx="6376219" cy="3071886"/>
              </a:xfrm>
            </p:grpSpPr>
            <p:pic>
              <p:nvPicPr>
                <p:cNvPr id="4" name="Picture 14" descr="中国节能认证2"/>
                <p:cNvPicPr>
                  <a:picLocks noChangeAspect="1" noChangeArrowheads="1"/>
                </p:cNvPicPr>
                <p:nvPr/>
              </p:nvPicPr>
              <p:blipFill>
                <a:blip r:embed="rId3" cstate="print"/>
                <a:srcRect/>
                <a:stretch>
                  <a:fillRect/>
                </a:stretch>
              </p:blipFill>
              <p:spPr bwMode="auto">
                <a:xfrm>
                  <a:off x="7205612" y="3857634"/>
                  <a:ext cx="742211" cy="1000184"/>
                </a:xfrm>
                <a:prstGeom prst="rect">
                  <a:avLst/>
                </a:prstGeom>
                <a:noFill/>
                <a:ln w="9525">
                  <a:noFill/>
                  <a:miter lim="800000"/>
                  <a:headEnd/>
                  <a:tailEnd/>
                </a:ln>
              </p:spPr>
            </p:pic>
            <p:pic>
              <p:nvPicPr>
                <p:cNvPr id="5" name="Picture 3" descr="18 康居认证证书（修改）"/>
                <p:cNvPicPr>
                  <a:picLocks noChangeAspect="1" noChangeArrowheads="1"/>
                </p:cNvPicPr>
                <p:nvPr/>
              </p:nvPicPr>
              <p:blipFill>
                <a:blip r:embed="rId4" cstate="print"/>
                <a:srcRect/>
                <a:stretch>
                  <a:fillRect/>
                </a:stretch>
              </p:blipFill>
              <p:spPr bwMode="auto">
                <a:xfrm>
                  <a:off x="4392235" y="3857634"/>
                  <a:ext cx="742955" cy="988842"/>
                </a:xfrm>
                <a:prstGeom prst="rect">
                  <a:avLst/>
                </a:prstGeom>
                <a:noFill/>
                <a:ln w="9525">
                  <a:noFill/>
                  <a:miter lim="800000"/>
                  <a:headEnd/>
                  <a:tailEnd/>
                </a:ln>
              </p:spPr>
            </p:pic>
            <p:pic>
              <p:nvPicPr>
                <p:cNvPr id="7" name="Picture 5" descr="创新产业化示范基地8月"/>
                <p:cNvPicPr>
                  <a:picLocks noChangeAspect="1" noChangeArrowheads="1"/>
                </p:cNvPicPr>
                <p:nvPr/>
              </p:nvPicPr>
              <p:blipFill>
                <a:blip r:embed="rId5" cstate="print"/>
                <a:srcRect/>
                <a:stretch>
                  <a:fillRect/>
                </a:stretch>
              </p:blipFill>
              <p:spPr bwMode="auto">
                <a:xfrm>
                  <a:off x="5002680" y="1785932"/>
                  <a:ext cx="1316922" cy="867629"/>
                </a:xfrm>
                <a:prstGeom prst="rect">
                  <a:avLst/>
                </a:prstGeom>
                <a:noFill/>
                <a:ln w="9525">
                  <a:noFill/>
                  <a:miter lim="800000"/>
                  <a:headEnd/>
                  <a:tailEnd/>
                </a:ln>
              </p:spPr>
            </p:pic>
            <p:pic>
              <p:nvPicPr>
                <p:cNvPr id="8" name="Picture 6" descr="创新立项证书"/>
                <p:cNvPicPr>
                  <a:picLocks noChangeAspect="1" noChangeArrowheads="1"/>
                </p:cNvPicPr>
                <p:nvPr/>
              </p:nvPicPr>
              <p:blipFill>
                <a:blip r:embed="rId6" cstate="print"/>
                <a:srcRect/>
                <a:stretch>
                  <a:fillRect/>
                </a:stretch>
              </p:blipFill>
              <p:spPr bwMode="auto">
                <a:xfrm>
                  <a:off x="3279674" y="2786064"/>
                  <a:ext cx="1418910" cy="835731"/>
                </a:xfrm>
                <a:prstGeom prst="rect">
                  <a:avLst/>
                </a:prstGeom>
                <a:noFill/>
                <a:ln w="9525">
                  <a:noFill/>
                  <a:miter lim="800000"/>
                  <a:headEnd/>
                  <a:tailEnd/>
                </a:ln>
              </p:spPr>
            </p:pic>
            <p:pic>
              <p:nvPicPr>
                <p:cNvPr id="10" name="Picture 8" descr="高新技术企业牌匾"/>
                <p:cNvPicPr>
                  <a:picLocks noChangeAspect="1" noChangeArrowheads="1"/>
                </p:cNvPicPr>
                <p:nvPr/>
              </p:nvPicPr>
              <p:blipFill>
                <a:blip r:embed="rId7" cstate="print"/>
                <a:srcRect/>
                <a:stretch>
                  <a:fillRect/>
                </a:stretch>
              </p:blipFill>
              <p:spPr bwMode="auto">
                <a:xfrm>
                  <a:off x="3260415" y="1785932"/>
                  <a:ext cx="1418166" cy="924337"/>
                </a:xfrm>
                <a:prstGeom prst="rect">
                  <a:avLst/>
                </a:prstGeom>
                <a:noFill/>
                <a:ln w="9525">
                  <a:noFill/>
                  <a:miter lim="800000"/>
                  <a:headEnd/>
                  <a:tailEnd/>
                </a:ln>
              </p:spPr>
            </p:pic>
            <p:pic>
              <p:nvPicPr>
                <p:cNvPr id="12" name="Picture 11" descr="专利培育企业"/>
                <p:cNvPicPr>
                  <a:picLocks noChangeAspect="1" noChangeArrowheads="1"/>
                </p:cNvPicPr>
                <p:nvPr/>
              </p:nvPicPr>
              <p:blipFill>
                <a:blip r:embed="rId8" cstate="print"/>
                <a:srcRect/>
                <a:stretch>
                  <a:fillRect/>
                </a:stretch>
              </p:blipFill>
              <p:spPr bwMode="auto">
                <a:xfrm>
                  <a:off x="1571604" y="2857502"/>
                  <a:ext cx="1380200" cy="863376"/>
                </a:xfrm>
                <a:prstGeom prst="rect">
                  <a:avLst/>
                </a:prstGeom>
                <a:noFill/>
                <a:ln w="9525">
                  <a:noFill/>
                  <a:miter lim="800000"/>
                  <a:headEnd/>
                  <a:tailEnd/>
                </a:ln>
              </p:spPr>
            </p:pic>
            <p:pic>
              <p:nvPicPr>
                <p:cNvPr id="13" name="Picture 12" descr="省民营科技企业证书"/>
                <p:cNvPicPr>
                  <a:picLocks noChangeAspect="1" noChangeArrowheads="1"/>
                </p:cNvPicPr>
                <p:nvPr/>
              </p:nvPicPr>
              <p:blipFill>
                <a:blip r:embed="rId9" cstate="print"/>
                <a:srcRect/>
                <a:stretch>
                  <a:fillRect/>
                </a:stretch>
              </p:blipFill>
              <p:spPr bwMode="auto">
                <a:xfrm>
                  <a:off x="2571736" y="3857634"/>
                  <a:ext cx="708967" cy="987337"/>
                </a:xfrm>
                <a:prstGeom prst="rect">
                  <a:avLst/>
                </a:prstGeom>
                <a:noFill/>
                <a:ln w="9525">
                  <a:noFill/>
                  <a:miter lim="800000"/>
                  <a:headEnd/>
                  <a:tailEnd/>
                </a:ln>
              </p:spPr>
            </p:pic>
            <p:pic>
              <p:nvPicPr>
                <p:cNvPr id="14" name="Picture 13" descr="北京市节能产品证书"/>
                <p:cNvPicPr>
                  <a:picLocks noChangeAspect="1" noChangeArrowheads="1"/>
                </p:cNvPicPr>
                <p:nvPr/>
              </p:nvPicPr>
              <p:blipFill>
                <a:blip r:embed="rId10" cstate="print"/>
                <a:srcRect/>
                <a:stretch>
                  <a:fillRect/>
                </a:stretch>
              </p:blipFill>
              <p:spPr bwMode="auto">
                <a:xfrm>
                  <a:off x="1633448" y="3857634"/>
                  <a:ext cx="742955" cy="998766"/>
                </a:xfrm>
                <a:prstGeom prst="rect">
                  <a:avLst/>
                </a:prstGeom>
                <a:noFill/>
                <a:ln w="9525">
                  <a:noFill/>
                  <a:miter lim="800000"/>
                  <a:headEnd/>
                  <a:tailEnd/>
                </a:ln>
              </p:spPr>
            </p:pic>
            <p:pic>
              <p:nvPicPr>
                <p:cNvPr id="15" name="Picture 15" descr="散热器的散热方法及实施该方法的散热器"/>
                <p:cNvPicPr>
                  <a:picLocks noChangeAspect="1" noChangeArrowheads="1"/>
                </p:cNvPicPr>
                <p:nvPr/>
              </p:nvPicPr>
              <p:blipFill>
                <a:blip r:embed="rId11" cstate="print"/>
                <a:srcRect/>
                <a:stretch>
                  <a:fillRect/>
                </a:stretch>
              </p:blipFill>
              <p:spPr bwMode="auto">
                <a:xfrm>
                  <a:off x="5330523" y="3857634"/>
                  <a:ext cx="741467" cy="998057"/>
                </a:xfrm>
                <a:prstGeom prst="rect">
                  <a:avLst/>
                </a:prstGeom>
                <a:noFill/>
                <a:ln w="9525">
                  <a:noFill/>
                  <a:miter lim="800000"/>
                  <a:headEnd/>
                  <a:tailEnd/>
                </a:ln>
              </p:spPr>
            </p:pic>
            <p:pic>
              <p:nvPicPr>
                <p:cNvPr id="16" name="Picture 16" descr="提高LED路灯整体可靠性的电源模块"/>
                <p:cNvPicPr>
                  <a:picLocks noChangeAspect="1" noChangeArrowheads="1"/>
                </p:cNvPicPr>
                <p:nvPr/>
              </p:nvPicPr>
              <p:blipFill>
                <a:blip r:embed="rId12" cstate="print"/>
                <a:srcRect/>
                <a:stretch>
                  <a:fillRect/>
                </a:stretch>
              </p:blipFill>
              <p:spPr bwMode="auto">
                <a:xfrm>
                  <a:off x="6267323" y="3857634"/>
                  <a:ext cx="742955" cy="971121"/>
                </a:xfrm>
                <a:prstGeom prst="rect">
                  <a:avLst/>
                </a:prstGeom>
                <a:noFill/>
                <a:ln w="9525">
                  <a:noFill/>
                  <a:miter lim="800000"/>
                  <a:headEnd/>
                  <a:tailEnd/>
                </a:ln>
              </p:spPr>
            </p:pic>
            <p:pic>
              <p:nvPicPr>
                <p:cNvPr id="17" name="Picture 3" descr="G:\资质文件（整理）\1.荣誉证书\重要\天拓广东省著名商标证书.jp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3476036" y="3857634"/>
                  <a:ext cx="720866" cy="942113"/>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图片 17" descr="东莞市先进集体.JPG"/>
                <p:cNvPicPr>
                  <a:picLocks noChangeAspect="1"/>
                </p:cNvPicPr>
                <p:nvPr/>
              </p:nvPicPr>
              <p:blipFill>
                <a:blip r:embed="rId14" cstate="print"/>
                <a:stretch>
                  <a:fillRect/>
                </a:stretch>
              </p:blipFill>
              <p:spPr>
                <a:xfrm>
                  <a:off x="1571604" y="1785932"/>
                  <a:ext cx="1364712" cy="878200"/>
                </a:xfrm>
                <a:prstGeom prst="rect">
                  <a:avLst/>
                </a:prstGeom>
              </p:spPr>
            </p:pic>
          </p:grpSp>
          <p:pic>
            <p:nvPicPr>
              <p:cNvPr id="19" name="Picture 2" descr="连续12年守合同重信用证书"/>
              <p:cNvPicPr>
                <a:picLocks noChangeAspect="1" noChangeArrowheads="1"/>
              </p:cNvPicPr>
              <p:nvPr/>
            </p:nvPicPr>
            <p:blipFill>
              <a:blip r:embed="rId15" cstate="print"/>
              <a:srcRect/>
              <a:stretch>
                <a:fillRect/>
              </a:stretch>
            </p:blipFill>
            <p:spPr bwMode="auto">
              <a:xfrm>
                <a:off x="5000628" y="2285998"/>
                <a:ext cx="1357322" cy="857257"/>
              </a:xfrm>
              <a:prstGeom prst="rect">
                <a:avLst/>
              </a:prstGeom>
              <a:noFill/>
              <a:ln w="9525">
                <a:noFill/>
                <a:miter lim="800000"/>
                <a:headEnd/>
                <a:tailEnd/>
              </a:ln>
            </p:spPr>
          </p:pic>
          <p:pic>
            <p:nvPicPr>
              <p:cNvPr id="28" name="Picture 2" descr="能效领跑者1"/>
              <p:cNvPicPr>
                <a:picLocks noChangeAspect="1" noChangeArrowheads="1"/>
              </p:cNvPicPr>
              <p:nvPr/>
            </p:nvPicPr>
            <p:blipFill>
              <a:blip r:embed="rId16" cstate="print"/>
              <a:srcRect/>
              <a:stretch>
                <a:fillRect/>
              </a:stretch>
            </p:blipFill>
            <p:spPr bwMode="auto">
              <a:xfrm>
                <a:off x="6572264" y="1285866"/>
                <a:ext cx="1357322" cy="856954"/>
              </a:xfrm>
              <a:prstGeom prst="rect">
                <a:avLst/>
              </a:prstGeom>
              <a:noFill/>
              <a:ln w="9525">
                <a:noFill/>
                <a:miter lim="800000"/>
                <a:headEnd/>
                <a:tailEnd/>
              </a:ln>
            </p:spPr>
          </p:pic>
        </p:grpSp>
        <p:pic>
          <p:nvPicPr>
            <p:cNvPr id="46082" name="Picture 2" descr="2012年至2014年东莞市LED室内照明推广卓越奉献银奖"/>
            <p:cNvPicPr>
              <a:picLocks noChangeAspect="1" noChangeArrowheads="1"/>
            </p:cNvPicPr>
            <p:nvPr/>
          </p:nvPicPr>
          <p:blipFill>
            <a:blip r:embed="rId17" cstate="print"/>
            <a:srcRect/>
            <a:stretch>
              <a:fillRect/>
            </a:stretch>
          </p:blipFill>
          <p:spPr bwMode="auto">
            <a:xfrm>
              <a:off x="6786578" y="2071684"/>
              <a:ext cx="1357322" cy="1000132"/>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0100" y="642924"/>
            <a:ext cx="6929486" cy="4143404"/>
            <a:chOff x="2768926" y="285734"/>
            <a:chExt cx="6375074" cy="4357718"/>
          </a:xfrm>
        </p:grpSpPr>
        <p:sp>
          <p:nvSpPr>
            <p:cNvPr id="4" name="矩形 3"/>
            <p:cNvSpPr/>
            <p:nvPr/>
          </p:nvSpPr>
          <p:spPr>
            <a:xfrm>
              <a:off x="2768926" y="285734"/>
              <a:ext cx="6357982" cy="4357718"/>
            </a:xfrm>
            <a:prstGeom prst="rect">
              <a:avLst/>
            </a:prstGeom>
            <a:solidFill>
              <a:schemeClr val="bg1">
                <a:lumMod val="65000"/>
                <a:alpha val="4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8"/>
            <p:cNvGrpSpPr/>
            <p:nvPr/>
          </p:nvGrpSpPr>
          <p:grpSpPr>
            <a:xfrm>
              <a:off x="2768926" y="285734"/>
              <a:ext cx="6375074" cy="4353646"/>
              <a:chOff x="1285852" y="357172"/>
              <a:chExt cx="6375074" cy="4353646"/>
            </a:xfrm>
          </p:grpSpPr>
          <p:sp>
            <p:nvSpPr>
              <p:cNvPr id="6" name="矩形 5"/>
              <p:cNvSpPr/>
              <p:nvPr/>
            </p:nvSpPr>
            <p:spPr>
              <a:xfrm>
                <a:off x="5072066" y="357172"/>
                <a:ext cx="2571768" cy="2295717"/>
              </a:xfrm>
              <a:prstGeom prst="rect">
                <a:avLst/>
              </a:prstGeom>
              <a:blipFill>
                <a:blip r:embed="rId2" cstate="print"/>
                <a:stretch>
                  <a:fillRect/>
                </a:stretch>
              </a:blipFill>
              <a:ln w="38100">
                <a:solidFill>
                  <a:srgbClr val="FAC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7"/>
              <p:cNvGrpSpPr/>
              <p:nvPr/>
            </p:nvGrpSpPr>
            <p:grpSpPr>
              <a:xfrm>
                <a:off x="1285852" y="357172"/>
                <a:ext cx="6375074" cy="4353646"/>
                <a:chOff x="482942" y="361244"/>
                <a:chExt cx="6375074" cy="4353646"/>
              </a:xfrm>
            </p:grpSpPr>
            <p:sp>
              <p:nvSpPr>
                <p:cNvPr id="8" name="矩形 7"/>
                <p:cNvSpPr/>
                <p:nvPr/>
              </p:nvSpPr>
              <p:spPr>
                <a:xfrm>
                  <a:off x="482942" y="361244"/>
                  <a:ext cx="3760533" cy="2281944"/>
                </a:xfrm>
                <a:prstGeom prst="rect">
                  <a:avLst/>
                </a:prstGeom>
                <a:blipFill>
                  <a:blip r:embed="rId3" cstate="print"/>
                  <a:stretch>
                    <a:fillRect/>
                  </a:stretch>
                </a:blip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82942" y="2695038"/>
                  <a:ext cx="2714644" cy="2019851"/>
                </a:xfrm>
                <a:prstGeom prst="rect">
                  <a:avLst/>
                </a:prstGeom>
                <a:blipFill>
                  <a:blip r:embed="rId4" cstate="print"/>
                  <a:stretch>
                    <a:fillRect/>
                  </a:stretch>
                </a:blipFill>
                <a:ln w="38100">
                  <a:solidFill>
                    <a:srgbClr val="FAC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3"/>
                <p:cNvSpPr/>
                <p:nvPr/>
              </p:nvSpPr>
              <p:spPr>
                <a:xfrm>
                  <a:off x="3214678" y="2680675"/>
                  <a:ext cx="3643338" cy="2034215"/>
                </a:xfrm>
                <a:prstGeom prst="rect">
                  <a:avLst/>
                </a:prstGeom>
                <a:blipFill>
                  <a:blip r:embed="rId5" cstate="print"/>
                  <a:stretch>
                    <a:fillRect/>
                  </a:stretch>
                </a:blipFill>
                <a:ln w="38100">
                  <a:solidFill>
                    <a:srgbClr val="FAC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8926" y="500048"/>
            <a:ext cx="3429024" cy="369332"/>
          </a:xfrm>
          <a:prstGeom prst="rect">
            <a:avLst/>
          </a:prstGeom>
          <a:noFill/>
        </p:spPr>
        <p:txBody>
          <a:bodyPr wrap="square" rtlCol="0">
            <a:spAutoFit/>
          </a:bodyPr>
          <a:lstStyle/>
          <a:p>
            <a:r>
              <a:rPr lang="zh-CN" altLang="en-US" dirty="0" smtClean="0">
                <a:solidFill>
                  <a:srgbClr val="EEC710"/>
                </a:solidFill>
              </a:rPr>
              <a:t>丰富的大中型节能改造项目经验</a:t>
            </a:r>
            <a:endParaRPr lang="zh-CN" altLang="en-US" dirty="0">
              <a:solidFill>
                <a:srgbClr val="EEC710"/>
              </a:solidFill>
            </a:endParaRPr>
          </a:p>
        </p:txBody>
      </p:sp>
      <p:grpSp>
        <p:nvGrpSpPr>
          <p:cNvPr id="4" name="组合 3"/>
          <p:cNvGrpSpPr/>
          <p:nvPr/>
        </p:nvGrpSpPr>
        <p:grpSpPr>
          <a:xfrm>
            <a:off x="0" y="1071552"/>
            <a:ext cx="9144000" cy="3143272"/>
            <a:chOff x="0" y="1071552"/>
            <a:chExt cx="9144000" cy="3143272"/>
          </a:xfrm>
        </p:grpSpPr>
        <p:grpSp>
          <p:nvGrpSpPr>
            <p:cNvPr id="5" name="组合 19"/>
            <p:cNvGrpSpPr/>
            <p:nvPr/>
          </p:nvGrpSpPr>
          <p:grpSpPr>
            <a:xfrm>
              <a:off x="0" y="1071552"/>
              <a:ext cx="9144000" cy="3143272"/>
              <a:chOff x="0" y="1071552"/>
              <a:chExt cx="9144000" cy="3143272"/>
            </a:xfrm>
          </p:grpSpPr>
          <p:sp>
            <p:nvSpPr>
              <p:cNvPr id="12" name="矩形 11"/>
              <p:cNvSpPr/>
              <p:nvPr/>
            </p:nvSpPr>
            <p:spPr>
              <a:xfrm>
                <a:off x="0" y="1071552"/>
                <a:ext cx="4429124" cy="1500198"/>
              </a:xfrm>
              <a:prstGeom prst="rect">
                <a:avLst/>
              </a:prstGeom>
              <a:blipFill>
                <a:blip r:embed="rId2"/>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2"/>
              <p:cNvSpPr/>
              <p:nvPr/>
            </p:nvSpPr>
            <p:spPr>
              <a:xfrm>
                <a:off x="4429124" y="1071552"/>
                <a:ext cx="2143140" cy="1500198"/>
              </a:xfrm>
              <a:prstGeom prst="rect">
                <a:avLst/>
              </a:prstGeom>
              <a:blipFill>
                <a:blip r:embed="rId3" cstate="prin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3"/>
              <p:cNvSpPr/>
              <p:nvPr/>
            </p:nvSpPr>
            <p:spPr>
              <a:xfrm>
                <a:off x="6572264" y="1071552"/>
                <a:ext cx="2571736" cy="1500198"/>
              </a:xfrm>
              <a:prstGeom prst="rect">
                <a:avLst/>
              </a:prstGeom>
              <a:blipFill>
                <a:blip r:embed="rId4" cstate="prin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4"/>
              <p:cNvSpPr/>
              <p:nvPr/>
            </p:nvSpPr>
            <p:spPr>
              <a:xfrm>
                <a:off x="0" y="2571750"/>
                <a:ext cx="2857488" cy="1643074"/>
              </a:xfrm>
              <a:prstGeom prst="rect">
                <a:avLst/>
              </a:prstGeom>
              <a:blipFill>
                <a:blip r:embed="rId5" cstate="prin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5"/>
              <p:cNvSpPr/>
              <p:nvPr/>
            </p:nvSpPr>
            <p:spPr>
              <a:xfrm>
                <a:off x="2857488" y="2571750"/>
                <a:ext cx="2857520" cy="1643074"/>
              </a:xfrm>
              <a:prstGeom prst="rect">
                <a:avLst/>
              </a:prstGeom>
              <a:blipFill>
                <a:blip r:embed="rId6"/>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6"/>
              <p:cNvSpPr/>
              <p:nvPr/>
            </p:nvSpPr>
            <p:spPr>
              <a:xfrm>
                <a:off x="5715008" y="2571750"/>
                <a:ext cx="3428992" cy="1643074"/>
              </a:xfrm>
              <a:prstGeom prst="rect">
                <a:avLst/>
              </a:prstGeom>
              <a:blipFill>
                <a:blip r:embed="rId7"/>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p:nvPr/>
          </p:nvSpPr>
          <p:spPr>
            <a:xfrm>
              <a:off x="3214678" y="2285998"/>
              <a:ext cx="1214446"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富士康集团</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
          <p:nvSpPr>
            <p:cNvPr id="7" name="TextBox 6"/>
            <p:cNvSpPr txBox="1"/>
            <p:nvPr/>
          </p:nvSpPr>
          <p:spPr>
            <a:xfrm>
              <a:off x="5357818" y="2285998"/>
              <a:ext cx="1214446"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南方电网</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
          <p:nvSpPr>
            <p:cNvPr id="8" name="TextBox 7"/>
            <p:cNvSpPr txBox="1"/>
            <p:nvPr/>
          </p:nvSpPr>
          <p:spPr>
            <a:xfrm>
              <a:off x="4357686" y="3929072"/>
              <a:ext cx="1357322"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惠州华罗庚中学</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
          <p:nvSpPr>
            <p:cNvPr id="9" name="TextBox 8"/>
            <p:cNvSpPr txBox="1"/>
            <p:nvPr/>
          </p:nvSpPr>
          <p:spPr>
            <a:xfrm>
              <a:off x="7929554" y="2285998"/>
              <a:ext cx="1214446"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首都国际机场</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
          <p:nvSpPr>
            <p:cNvPr id="10" name="TextBox 9"/>
            <p:cNvSpPr txBox="1"/>
            <p:nvPr/>
          </p:nvSpPr>
          <p:spPr>
            <a:xfrm>
              <a:off x="7572396" y="3929072"/>
              <a:ext cx="1571604"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东莞东华高级中学</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1857356" y="3929072"/>
              <a:ext cx="1000132" cy="276999"/>
            </a:xfrm>
            <a:prstGeom prst="rect">
              <a:avLst/>
            </a:prstGeom>
            <a:solidFill>
              <a:srgbClr val="17375E">
                <a:alpha val="67059"/>
              </a:srgbClr>
            </a:solidFill>
          </p:spPr>
          <p:txBody>
            <a:bodyPr wrap="square" rtlCol="0">
              <a:spAutoFit/>
            </a:bodyPr>
            <a:lstStyle/>
            <a:p>
              <a:r>
                <a:rPr lang="zh-CN" altLang="en-US" sz="1200" dirty="0" smtClean="0">
                  <a:solidFill>
                    <a:srgbClr val="EEC710"/>
                  </a:solidFill>
                  <a:latin typeface="Arial Unicode MS" pitchFamily="34" charset="-122"/>
                  <a:ea typeface="Arial Unicode MS" pitchFamily="34" charset="-122"/>
                  <a:cs typeface="Arial Unicode MS" pitchFamily="34" charset="-122"/>
                </a:rPr>
                <a:t>南开大学</a:t>
              </a:r>
              <a:endParaRPr lang="zh-CN" altLang="en-US" sz="1200" dirty="0">
                <a:solidFill>
                  <a:srgbClr val="EEC710"/>
                </a:solidFill>
                <a:latin typeface="Arial Unicode MS" pitchFamily="34" charset="-122"/>
                <a:ea typeface="Arial Unicode MS" pitchFamily="34" charset="-122"/>
                <a:cs typeface="Arial Unicode MS" pitchFamily="34" charset="-122"/>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3" name="直接连接符 2"/>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357686" y="428610"/>
            <a:ext cx="3714776" cy="369332"/>
          </a:xfrm>
          <a:prstGeom prst="rect">
            <a:avLst/>
          </a:prstGeom>
          <a:noFill/>
        </p:spPr>
        <p:txBody>
          <a:bodyPr wrap="square" rtlCol="0">
            <a:spAutoFit/>
          </a:bodyPr>
          <a:lstStyle/>
          <a:p>
            <a:pPr>
              <a:spcBef>
                <a:spcPct val="20000"/>
              </a:spcBef>
              <a:buClr>
                <a:srgbClr val="008080"/>
              </a:buClr>
            </a:pPr>
            <a:r>
              <a:rPr lang="en-US" altLang="zh-CN" dirty="0" smtClean="0">
                <a:solidFill>
                  <a:srgbClr val="EEC710"/>
                </a:solidFill>
                <a:ea typeface="黑体" pitchFamily="49" charset="-122"/>
              </a:rPr>
              <a:t>EMC</a:t>
            </a:r>
            <a:r>
              <a:rPr lang="zh-CN" altLang="en-US" dirty="0" smtClean="0">
                <a:solidFill>
                  <a:srgbClr val="EEC710"/>
                </a:solidFill>
                <a:ea typeface="黑体" pitchFamily="49" charset="-122"/>
              </a:rPr>
              <a:t>项目，我们能为您做些什么</a:t>
            </a:r>
          </a:p>
        </p:txBody>
      </p:sp>
      <p:sp>
        <p:nvSpPr>
          <p:cNvPr id="5" name="字幕 2"/>
          <p:cNvSpPr txBox="1">
            <a:spLocks noChangeArrowheads="1"/>
          </p:cNvSpPr>
          <p:nvPr/>
        </p:nvSpPr>
        <p:spPr bwMode="auto">
          <a:xfrm>
            <a:off x="642910" y="1142990"/>
            <a:ext cx="7929618" cy="3786214"/>
          </a:xfrm>
          <a:prstGeom prst="rect">
            <a:avLst/>
          </a:prstGeom>
          <a:noFill/>
          <a:ln w="9525">
            <a:noFill/>
            <a:miter lim="800000"/>
            <a:headEnd/>
            <a:tailEnd/>
          </a:ln>
        </p:spPr>
        <p:txBody>
          <a:bodyPr/>
          <a:lstStyle/>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我们提供节能项目的融资，还承担了节能技术与项目成败的风险；</a:t>
            </a:r>
          </a:p>
          <a:p>
            <a:pPr>
              <a:buClr>
                <a:srgbClr val="A99B49"/>
              </a:buClr>
              <a:buFont typeface="Wingdings" pitchFamily="2" charset="2"/>
              <a:buChar char="Ø"/>
            </a:pPr>
            <a:endParaRPr lang="zh-CN" altLang="en-US" sz="1200" dirty="0">
              <a:solidFill>
                <a:schemeClr val="bg2">
                  <a:lumMod val="50000"/>
                </a:schemeClr>
              </a:solidFill>
              <a:latin typeface="黑体" pitchFamily="49" charset="-122"/>
              <a:ea typeface="黑体" pitchFamily="49" charset="-122"/>
            </a:endParaRPr>
          </a:p>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我们负责节能项目的建设，而且要保证节能项目的效果。</a:t>
            </a:r>
          </a:p>
          <a:p>
            <a:pPr>
              <a:buClr>
                <a:srgbClr val="A99B49"/>
              </a:buClr>
              <a:buFont typeface="Wingdings" pitchFamily="2" charset="2"/>
              <a:buChar char="Ø"/>
            </a:pPr>
            <a:endParaRPr lang="en-US" sz="1200" dirty="0">
              <a:solidFill>
                <a:schemeClr val="bg2">
                  <a:lumMod val="50000"/>
                </a:schemeClr>
              </a:solidFill>
              <a:latin typeface="黑体" pitchFamily="49" charset="-122"/>
              <a:ea typeface="黑体" pitchFamily="49" charset="-122"/>
            </a:endParaRPr>
          </a:p>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我们销售的实际上不是设备，而是一种系统的节能服务，是一种减少能源成本的财务管理方法，项目里的产品、技术和工程都是服务的手段，而非服务的目的。</a:t>
            </a:r>
          </a:p>
          <a:p>
            <a:pPr>
              <a:buClr>
                <a:srgbClr val="A99B49"/>
              </a:buClr>
              <a:buFont typeface="Wingdings" pitchFamily="2" charset="2"/>
              <a:buChar char="Ø"/>
            </a:pPr>
            <a:endParaRPr lang="zh-CN" altLang="en-US" sz="1200" dirty="0">
              <a:solidFill>
                <a:schemeClr val="bg2">
                  <a:lumMod val="50000"/>
                </a:schemeClr>
              </a:solidFill>
              <a:latin typeface="黑体" pitchFamily="49" charset="-122"/>
              <a:ea typeface="黑体" pitchFamily="49" charset="-122"/>
            </a:endParaRPr>
          </a:p>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我们拥有一批能源审计、能源管理、财务融资专家及专业工程师，能为您提供更专业的节能技术服务。 </a:t>
            </a:r>
          </a:p>
          <a:p>
            <a:pPr>
              <a:buClr>
                <a:srgbClr val="A99B49"/>
              </a:buClr>
              <a:buFont typeface="Wingdings" pitchFamily="2" charset="2"/>
              <a:buChar char="Ø"/>
            </a:pPr>
            <a:endParaRPr lang="zh-CN" altLang="en-US" sz="1200" dirty="0">
              <a:solidFill>
                <a:schemeClr val="bg2">
                  <a:lumMod val="50000"/>
                </a:schemeClr>
              </a:solidFill>
              <a:latin typeface="黑体" pitchFamily="49" charset="-122"/>
              <a:ea typeface="黑体" pitchFamily="49" charset="-122"/>
            </a:endParaRPr>
          </a:p>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我们掌握着国内外最新、最先进、最成熟的节能技术和高效用能设备方面的信息资讯，因此能根据项目的不同特点，采用最适合的技术方案。</a:t>
            </a:r>
          </a:p>
          <a:p>
            <a:pPr>
              <a:buClr>
                <a:srgbClr val="A99B49"/>
              </a:buClr>
              <a:buFont typeface="Wingdings" pitchFamily="2" charset="2"/>
              <a:buChar char="Ø"/>
            </a:pPr>
            <a:endParaRPr lang="zh-CN" altLang="en-US" sz="1200" dirty="0">
              <a:solidFill>
                <a:schemeClr val="bg2">
                  <a:lumMod val="50000"/>
                </a:schemeClr>
              </a:solidFill>
              <a:latin typeface="黑体" pitchFamily="49" charset="-122"/>
              <a:ea typeface="黑体" pitchFamily="49" charset="-122"/>
            </a:endParaRPr>
          </a:p>
          <a:p>
            <a:pPr>
              <a:lnSpc>
                <a:spcPct val="150000"/>
              </a:lnSpc>
              <a:buClr>
                <a:srgbClr val="A99B49"/>
              </a:buClr>
              <a:buFont typeface="Wingdings" pitchFamily="2" charset="2"/>
              <a:buChar char="Ø"/>
            </a:pPr>
            <a:r>
              <a:rPr lang="zh-CN" altLang="en-US" sz="1200" dirty="0">
                <a:solidFill>
                  <a:schemeClr val="bg2">
                    <a:lumMod val="50000"/>
                  </a:schemeClr>
                </a:solidFill>
                <a:latin typeface="黑体" pitchFamily="49" charset="-122"/>
                <a:ea typeface="黑体" pitchFamily="49" charset="-122"/>
              </a:rPr>
              <a:t>我们会为您提供一系列的能源审计与管理、节能改造整体方案设计与施工、用能设备维护与管理、节约能源诊断与顾问咨询、节能知识传播与人员培训等全过程、全方位的服务。</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字幕 2"/>
          <p:cNvSpPr txBox="1">
            <a:spLocks noChangeArrowheads="1"/>
          </p:cNvSpPr>
          <p:nvPr/>
        </p:nvSpPr>
        <p:spPr bwMode="auto">
          <a:xfrm>
            <a:off x="785786" y="1214428"/>
            <a:ext cx="6977082" cy="3643339"/>
          </a:xfrm>
          <a:prstGeom prst="rect">
            <a:avLst/>
          </a:prstGeom>
          <a:noFill/>
          <a:ln w="9525">
            <a:noFill/>
            <a:miter lim="800000"/>
            <a:headEnd/>
            <a:tailEnd/>
          </a:ln>
        </p:spPr>
        <p:txBody>
          <a:bodyPr/>
          <a:lstStyle/>
          <a:p>
            <a:pPr>
              <a:buClr>
                <a:srgbClr val="A99B49"/>
              </a:buClr>
              <a:buFont typeface="Wingdings" pitchFamily="2" charset="2"/>
              <a:buChar char="Ø"/>
            </a:pPr>
            <a:endParaRPr lang="zh-CN" altLang="en-US" sz="1400" dirty="0">
              <a:solidFill>
                <a:schemeClr val="bg2">
                  <a:lumMod val="50000"/>
                </a:schemeClr>
              </a:solidFill>
              <a:ea typeface="宋体" pitchFamily="2" charset="-122"/>
            </a:endParaRPr>
          </a:p>
          <a:p>
            <a:pPr>
              <a:buClr>
                <a:srgbClr val="A99B49"/>
              </a:buClr>
              <a:buFont typeface="Wingdings" pitchFamily="2" charset="2"/>
              <a:buChar char="Ø"/>
            </a:pPr>
            <a:r>
              <a:rPr lang="zh-CN" altLang="en-US" sz="1400" dirty="0" smtClean="0">
                <a:solidFill>
                  <a:schemeClr val="bg2">
                    <a:lumMod val="50000"/>
                  </a:schemeClr>
                </a:solidFill>
                <a:ea typeface="黑体" pitchFamily="49" charset="-122"/>
              </a:rPr>
              <a:t>您</a:t>
            </a:r>
            <a:r>
              <a:rPr lang="zh-CN" altLang="en-US" sz="1400" dirty="0">
                <a:solidFill>
                  <a:schemeClr val="bg2">
                    <a:lumMod val="50000"/>
                  </a:schemeClr>
                </a:solidFill>
                <a:ea typeface="黑体" pitchFamily="49" charset="-122"/>
              </a:rPr>
              <a:t>的企业不用资金投入，即可完成节能技术改造</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a:solidFill>
                  <a:schemeClr val="bg2">
                    <a:lumMod val="50000"/>
                  </a:schemeClr>
                </a:solidFill>
                <a:ea typeface="黑体" pitchFamily="49" charset="-122"/>
              </a:rPr>
              <a:t>节能工程施工完毕，您就可分享项目的部分节能效益</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a:solidFill>
                  <a:schemeClr val="bg2">
                    <a:lumMod val="50000"/>
                  </a:schemeClr>
                </a:solidFill>
                <a:ea typeface="黑体" pitchFamily="49" charset="-122"/>
              </a:rPr>
              <a:t>在合同期内，您的支付全部来自项目效益，现金流始终为正值</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a:solidFill>
                  <a:schemeClr val="bg2">
                    <a:lumMod val="50000"/>
                  </a:schemeClr>
                </a:solidFill>
                <a:ea typeface="黑体" pitchFamily="49" charset="-122"/>
              </a:rPr>
              <a:t>合同结束后，节能设备和全部节能效益归您所有</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smtClean="0">
                <a:solidFill>
                  <a:schemeClr val="bg2">
                    <a:lumMod val="50000"/>
                  </a:schemeClr>
                </a:solidFill>
                <a:ea typeface="黑体" pitchFamily="49" charset="-122"/>
              </a:rPr>
              <a:t>您不</a:t>
            </a:r>
            <a:r>
              <a:rPr lang="zh-CN" altLang="en-US" sz="1400" dirty="0">
                <a:solidFill>
                  <a:schemeClr val="bg2">
                    <a:lumMod val="50000"/>
                  </a:schemeClr>
                </a:solidFill>
                <a:ea typeface="黑体" pitchFamily="49" charset="-122"/>
              </a:rPr>
              <a:t>需承担任何技术风险和经济风险</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a:solidFill>
                  <a:schemeClr val="bg2">
                    <a:lumMod val="50000"/>
                  </a:schemeClr>
                </a:solidFill>
                <a:ea typeface="黑体" pitchFamily="49" charset="-122"/>
              </a:rPr>
              <a:t>实施节能改造不</a:t>
            </a:r>
            <a:r>
              <a:rPr lang="zh-CN" altLang="en-US" sz="1400" dirty="0" smtClean="0">
                <a:solidFill>
                  <a:schemeClr val="bg2">
                    <a:lumMod val="50000"/>
                  </a:schemeClr>
                </a:solidFill>
                <a:ea typeface="黑体" pitchFamily="49" charset="-122"/>
              </a:rPr>
              <a:t>影响正常</a:t>
            </a:r>
            <a:r>
              <a:rPr lang="zh-CN" altLang="en-US" sz="1400" dirty="0">
                <a:solidFill>
                  <a:schemeClr val="bg2">
                    <a:lumMod val="50000"/>
                  </a:schemeClr>
                </a:solidFill>
                <a:ea typeface="黑体" pitchFamily="49" charset="-122"/>
              </a:rPr>
              <a:t>的生产和经营</a:t>
            </a:r>
          </a:p>
          <a:p>
            <a:pPr>
              <a:buClr>
                <a:srgbClr val="A99B49"/>
              </a:buClr>
              <a:buFont typeface="Wingdings" pitchFamily="2" charset="2"/>
              <a:buChar char="Ø"/>
            </a:pPr>
            <a:endParaRPr lang="zh-CN" altLang="en-US" sz="1400" dirty="0">
              <a:solidFill>
                <a:schemeClr val="bg2">
                  <a:lumMod val="50000"/>
                </a:schemeClr>
              </a:solidFill>
              <a:ea typeface="黑体" pitchFamily="49" charset="-122"/>
            </a:endParaRPr>
          </a:p>
          <a:p>
            <a:pPr>
              <a:buClr>
                <a:srgbClr val="A99B49"/>
              </a:buClr>
              <a:buFont typeface="Wingdings" pitchFamily="2" charset="2"/>
              <a:buChar char="Ø"/>
            </a:pPr>
            <a:r>
              <a:rPr lang="zh-CN" altLang="en-US" sz="1400" dirty="0">
                <a:solidFill>
                  <a:schemeClr val="bg2">
                    <a:lumMod val="50000"/>
                  </a:schemeClr>
                </a:solidFill>
                <a:ea typeface="宋体" pitchFamily="2" charset="-122"/>
              </a:rPr>
              <a:t> </a:t>
            </a:r>
            <a:r>
              <a:rPr lang="zh-CN" altLang="en-US" sz="1400" dirty="0">
                <a:solidFill>
                  <a:schemeClr val="bg2">
                    <a:lumMod val="50000"/>
                  </a:schemeClr>
                </a:solidFill>
                <a:latin typeface="黑体" pitchFamily="49" charset="-122"/>
                <a:ea typeface="黑体" pitchFamily="49" charset="-122"/>
              </a:rPr>
              <a:t>借助我们实施节能服务，您可以获得专业节能资讯和能源管理</a:t>
            </a:r>
            <a:r>
              <a:rPr lang="zh-CN" altLang="en-US" sz="1400" dirty="0" smtClean="0">
                <a:solidFill>
                  <a:schemeClr val="bg2">
                    <a:lumMod val="50000"/>
                  </a:schemeClr>
                </a:solidFill>
                <a:latin typeface="黑体" pitchFamily="49" charset="-122"/>
                <a:ea typeface="黑体" pitchFamily="49" charset="-122"/>
              </a:rPr>
              <a:t>经验</a:t>
            </a:r>
            <a:endParaRPr lang="zh-CN" altLang="en-US" sz="1400" dirty="0">
              <a:solidFill>
                <a:schemeClr val="bg2">
                  <a:lumMod val="50000"/>
                </a:schemeClr>
              </a:solidFill>
              <a:latin typeface="黑体" pitchFamily="49" charset="-122"/>
              <a:ea typeface="黑体" pitchFamily="49" charset="-122"/>
            </a:endParaRPr>
          </a:p>
          <a:p>
            <a:pPr>
              <a:buClr>
                <a:srgbClr val="A99B49"/>
              </a:buClr>
              <a:buFont typeface="Wingdings" pitchFamily="2" charset="2"/>
              <a:buChar char="Ø"/>
            </a:pPr>
            <a:endParaRPr lang="zh-CN" altLang="en-US" sz="1400" dirty="0">
              <a:solidFill>
                <a:schemeClr val="bg2">
                  <a:lumMod val="50000"/>
                </a:schemeClr>
              </a:solidFill>
              <a:ea typeface="宋体" pitchFamily="2" charset="-122"/>
            </a:endParaRPr>
          </a:p>
          <a:p>
            <a:pPr>
              <a:buClr>
                <a:srgbClr val="A99B49"/>
              </a:buClr>
            </a:pPr>
            <a:endParaRPr lang="zh-CN" altLang="en-US" sz="1400" dirty="0">
              <a:solidFill>
                <a:schemeClr val="bg2">
                  <a:lumMod val="50000"/>
                </a:schemeClr>
              </a:solidFill>
              <a:ea typeface="黑体" pitchFamily="49" charset="-122"/>
            </a:endParaRPr>
          </a:p>
        </p:txBody>
      </p:sp>
      <p:pic>
        <p:nvPicPr>
          <p:cNvPr id="3" name="Picture 2" descr="C:\Users\S41\Desktop\849649832243832907.png"/>
          <p:cNvPicPr>
            <a:picLocks noChangeAspect="1" noChangeArrowheads="1"/>
          </p:cNvPicPr>
          <p:nvPr/>
        </p:nvPicPr>
        <p:blipFill>
          <a:blip r:embed="rId2" cstate="print"/>
          <a:srcRect/>
          <a:stretch>
            <a:fillRect/>
          </a:stretch>
        </p:blipFill>
        <p:spPr bwMode="auto">
          <a:xfrm>
            <a:off x="214282" y="142858"/>
            <a:ext cx="1785950" cy="699922"/>
          </a:xfrm>
          <a:prstGeom prst="rect">
            <a:avLst/>
          </a:prstGeom>
          <a:noFill/>
        </p:spPr>
      </p:pic>
      <p:cxnSp>
        <p:nvCxnSpPr>
          <p:cNvPr id="4" name="直接连接符 3"/>
          <p:cNvCxnSpPr/>
          <p:nvPr/>
        </p:nvCxnSpPr>
        <p:spPr>
          <a:xfrm>
            <a:off x="0" y="928676"/>
            <a:ext cx="9144000" cy="1588"/>
          </a:xfrm>
          <a:prstGeom prst="line">
            <a:avLst/>
          </a:prstGeom>
          <a:ln w="19050">
            <a:solidFill>
              <a:srgbClr val="EEC71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357686" y="428610"/>
            <a:ext cx="3143272" cy="369332"/>
          </a:xfrm>
          <a:prstGeom prst="rect">
            <a:avLst/>
          </a:prstGeom>
          <a:noFill/>
        </p:spPr>
        <p:txBody>
          <a:bodyPr wrap="square" rtlCol="0">
            <a:spAutoFit/>
          </a:bodyPr>
          <a:lstStyle/>
          <a:p>
            <a:pPr>
              <a:spcBef>
                <a:spcPct val="20000"/>
              </a:spcBef>
              <a:buClr>
                <a:srgbClr val="008080"/>
              </a:buClr>
            </a:pPr>
            <a:r>
              <a:rPr lang="zh-CN" altLang="en-US" dirty="0" smtClean="0">
                <a:solidFill>
                  <a:srgbClr val="EEC710"/>
                </a:solidFill>
                <a:ea typeface="黑体" pitchFamily="49" charset="-122"/>
              </a:rPr>
              <a:t>您会收获什么</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41\Desktop\849649832243832907.png"/>
          <p:cNvPicPr>
            <a:picLocks noChangeAspect="1" noChangeArrowheads="1"/>
          </p:cNvPicPr>
          <p:nvPr/>
        </p:nvPicPr>
        <p:blipFill>
          <a:blip r:embed="rId2"/>
          <a:srcRect/>
          <a:stretch>
            <a:fillRect/>
          </a:stretch>
        </p:blipFill>
        <p:spPr bwMode="auto">
          <a:xfrm>
            <a:off x="2000232" y="714362"/>
            <a:ext cx="4461013" cy="1748292"/>
          </a:xfrm>
          <a:prstGeom prst="rect">
            <a:avLst/>
          </a:prstGeom>
          <a:noFill/>
        </p:spPr>
      </p:pic>
      <p:sp>
        <p:nvSpPr>
          <p:cNvPr id="3" name="TextBox 2"/>
          <p:cNvSpPr txBox="1"/>
          <p:nvPr/>
        </p:nvSpPr>
        <p:spPr>
          <a:xfrm>
            <a:off x="2786050" y="3214692"/>
            <a:ext cx="3500462" cy="646331"/>
          </a:xfrm>
          <a:prstGeom prst="rect">
            <a:avLst/>
          </a:prstGeom>
          <a:noFill/>
        </p:spPr>
        <p:txBody>
          <a:bodyPr wrap="square" rtlCol="0">
            <a:spAutoFit/>
          </a:bodyPr>
          <a:lstStyle/>
          <a:p>
            <a:r>
              <a:rPr lang="zh-CN" altLang="en-US" sz="3600" dirty="0" smtClean="0">
                <a:solidFill>
                  <a:srgbClr val="A99B49"/>
                </a:solidFill>
              </a:rPr>
              <a:t>谢谢您的翻阅！</a:t>
            </a:r>
            <a:endParaRPr lang="zh-CN" altLang="en-US" sz="3600" dirty="0">
              <a:solidFill>
                <a:srgbClr val="A99B4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TotalTime>
  <Words>1532</Words>
  <PresentationFormat>全屏显示(16:9)</PresentationFormat>
  <Paragraphs>273</Paragraphs>
  <Slides>26</Slides>
  <Notes>2</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26</vt:i4>
      </vt:variant>
    </vt:vector>
  </HeadingPairs>
  <TitlesOfParts>
    <vt:vector size="2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S41</dc:creator>
  <cp:lastModifiedBy>S41</cp:lastModifiedBy>
  <cp:revision>116</cp:revision>
  <dcterms:created xsi:type="dcterms:W3CDTF">2016-06-25T06:41:07Z</dcterms:created>
  <dcterms:modified xsi:type="dcterms:W3CDTF">2016-08-18T09:21:02Z</dcterms:modified>
</cp:coreProperties>
</file>