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</p:sldMasterIdLst>
  <p:notesMasterIdLst>
    <p:notesMasterId r:id="rId31"/>
  </p:notesMasterIdLst>
  <p:sldIdLst>
    <p:sldId id="262" r:id="rId4"/>
    <p:sldId id="298" r:id="rId5"/>
    <p:sldId id="265" r:id="rId6"/>
    <p:sldId id="266" r:id="rId7"/>
    <p:sldId id="268" r:id="rId8"/>
    <p:sldId id="269" r:id="rId9"/>
    <p:sldId id="271" r:id="rId10"/>
    <p:sldId id="272" r:id="rId11"/>
    <p:sldId id="280" r:id="rId12"/>
    <p:sldId id="276" r:id="rId13"/>
    <p:sldId id="277" r:id="rId14"/>
    <p:sldId id="279" r:id="rId15"/>
    <p:sldId id="278" r:id="rId16"/>
    <p:sldId id="282" r:id="rId17"/>
    <p:sldId id="285" r:id="rId18"/>
    <p:sldId id="283" r:id="rId19"/>
    <p:sldId id="281" r:id="rId20"/>
    <p:sldId id="257" r:id="rId21"/>
    <p:sldId id="287" r:id="rId22"/>
    <p:sldId id="288" r:id="rId23"/>
    <p:sldId id="289" r:id="rId24"/>
    <p:sldId id="290" r:id="rId25"/>
    <p:sldId id="295" r:id="rId26"/>
    <p:sldId id="292" r:id="rId27"/>
    <p:sldId id="296" r:id="rId28"/>
    <p:sldId id="293" r:id="rId29"/>
    <p:sldId id="294" r:id="rId30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A300"/>
    <a:srgbClr val="A19655"/>
    <a:srgbClr val="000000"/>
    <a:srgbClr val="0D0D0D"/>
    <a:srgbClr val="808000"/>
    <a:srgbClr val="A88000"/>
    <a:srgbClr val="181717"/>
    <a:srgbClr val="E46C0A"/>
    <a:srgbClr val="7F7F7F"/>
    <a:srgbClr val="404040"/>
  </p:clrMru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737" autoAdjust="0"/>
  </p:normalViewPr>
  <p:slideViewPr>
    <p:cSldViewPr>
      <p:cViewPr>
        <p:scale>
          <a:sx n="78" d="100"/>
          <a:sy n="78" d="100"/>
        </p:scale>
        <p:origin x="-906" y="-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D2633F-716A-4130-9691-E7B3A6611BFE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9391D-3C3F-425F-864D-F82B07BEEA3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0418A-2D11-44F1-91D1-27625003826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97E57-986B-4408-8C5A-E024E156209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9391D-3C3F-425F-864D-F82B07BEEA3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9391D-3C3F-425F-864D-F82B07BEEA3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0ED71-D90F-4F5A-9E72-4CED7B41E94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6940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9144000" cy="5169408"/>
          </a:xfrm>
          <a:prstGeom prst="rect">
            <a:avLst/>
          </a:prstGeom>
          <a:solidFill>
            <a:schemeClr val="tx2">
              <a:lumMod val="75000"/>
              <a:alpha val="3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20294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428" y="0"/>
            <a:ext cx="9144000" cy="5210382"/>
          </a:xfrm>
          <a:prstGeom prst="rect">
            <a:avLst/>
          </a:prstGeom>
          <a:solidFill>
            <a:srgbClr val="7F7F7F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9144000" cy="5181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9144000" cy="5181600"/>
          </a:xfrm>
          <a:prstGeom prst="rect">
            <a:avLst/>
          </a:prstGeom>
          <a:solidFill>
            <a:srgbClr val="404040">
              <a:alpha val="5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1933200" y="2163539"/>
            <a:ext cx="5467500" cy="577800"/>
          </a:xfrm>
        </p:spPr>
        <p:txBody>
          <a:bodyPr anchor="ctr" anchorCtr="0">
            <a:normAutofit/>
          </a:bodyPr>
          <a:lstStyle>
            <a:lvl1pPr algn="ctr">
              <a:defRPr sz="3300" b="1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r>
              <a:rPr lang="zh-CN" altLang="en-US" dirty="0" smtClean="0"/>
              <a:t>此处添加您的标题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8219-42E5-4773-BCBC-1C9105904A6B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C97B-BE14-424C-BC40-0C6823A407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3100" y="1188000"/>
            <a:ext cx="4320000" cy="1366200"/>
          </a:xfrm>
        </p:spPr>
        <p:txBody>
          <a:bodyPr anchor="b">
            <a:normAutofit/>
          </a:bodyPr>
          <a:lstStyle>
            <a:lvl1pPr algn="ctr">
              <a:defRPr sz="4500" b="1">
                <a:solidFill>
                  <a:schemeClr val="bg2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3100" y="2621700"/>
            <a:ext cx="4320000" cy="432000"/>
          </a:xfrm>
        </p:spPr>
        <p:txBody>
          <a:bodyPr/>
          <a:lstStyle>
            <a:lvl1pPr marL="0" indent="0" algn="ctr">
              <a:buNone/>
              <a:defRPr sz="1800" b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zh-CN" altLang="en-US" sz="1800" dirty="0" smtClean="0"/>
              <a:t>单击此处编辑文本</a:t>
            </a:r>
            <a:endParaRPr lang="en-US" altLang="zh-CN" sz="1800" dirty="0" smtClean="0"/>
          </a:p>
          <a:p>
            <a:pPr lvl="1"/>
            <a:r>
              <a:rPr lang="zh-CN" altLang="en-US" sz="1500" dirty="0" smtClean="0"/>
              <a:t>第二级</a:t>
            </a:r>
          </a:p>
          <a:p>
            <a:pPr lvl="2"/>
            <a:r>
              <a:rPr lang="zh-CN" altLang="en-US" sz="14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39600" y="1555200"/>
            <a:ext cx="4876200" cy="1061100"/>
          </a:xfrm>
        </p:spPr>
        <p:txBody>
          <a:bodyPr anchor="b">
            <a:normAutofit/>
          </a:bodyPr>
          <a:lstStyle>
            <a:lvl1pPr>
              <a:defRPr sz="4100">
                <a:solidFill>
                  <a:schemeClr val="bg2"/>
                </a:solidFill>
              </a:defRPr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639600" y="2637900"/>
            <a:ext cx="4876200" cy="521100"/>
          </a:xfrm>
        </p:spPr>
        <p:txBody>
          <a:bodyPr/>
          <a:lstStyle>
            <a:lvl1pPr marL="0" indent="0" algn="just">
              <a:buNone/>
              <a:defRPr sz="1800">
                <a:solidFill>
                  <a:schemeClr val="bg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>
            <a:normAutofit/>
          </a:bodyPr>
          <a:lstStyle>
            <a:lvl1pPr marL="0" indent="0">
              <a:buFont typeface="Arial" pitchFamily="34" charset="0"/>
              <a:buNone/>
              <a:defRPr sz="1800" b="0"/>
            </a:lvl1pPr>
            <a:lvl2pPr marL="342900" indent="0">
              <a:buNone/>
              <a:defRPr sz="1500"/>
            </a:lvl2pPr>
            <a:lvl3pPr marL="685800" indent="0">
              <a:buNone/>
              <a:defRPr sz="14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</a:lstStyle>
          <a:p>
            <a:r>
              <a:rPr lang="zh-CN" altLang="en-US" sz="1800" dirty="0" smtClean="0"/>
              <a:t>单击此处编辑文本</a:t>
            </a:r>
            <a:endParaRPr lang="en-US" altLang="zh-CN" sz="1800" dirty="0" smtClean="0"/>
          </a:p>
          <a:p>
            <a:pPr lvl="1"/>
            <a:r>
              <a:rPr lang="zh-CN" altLang="en-US" sz="1500" dirty="0" smtClean="0"/>
              <a:t>第二级</a:t>
            </a:r>
          </a:p>
          <a:p>
            <a:pPr lvl="2"/>
            <a:r>
              <a:rPr lang="zh-CN" altLang="en-US" sz="14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>
            <a:normAutofit/>
          </a:bodyPr>
          <a:lstStyle>
            <a:lvl1pPr marL="0" indent="0">
              <a:buFont typeface="Arial" pitchFamily="34" charset="0"/>
              <a:buNone/>
              <a:defRPr sz="1800" b="0"/>
            </a:lvl1pPr>
            <a:lvl2pPr marL="342900" indent="0">
              <a:buNone/>
              <a:defRPr sz="1500"/>
            </a:lvl2pPr>
            <a:lvl3pPr marL="685800" indent="0">
              <a:buNone/>
              <a:defRPr sz="14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</a:lstStyle>
          <a:p>
            <a:r>
              <a:rPr lang="zh-CN" altLang="en-US" sz="1800" dirty="0" smtClean="0"/>
              <a:t>单击此处编辑文本</a:t>
            </a:r>
            <a:endParaRPr lang="en-US" altLang="zh-CN" sz="1800" dirty="0" smtClean="0"/>
          </a:p>
          <a:p>
            <a:pPr lvl="1"/>
            <a:r>
              <a:rPr lang="zh-CN" altLang="en-US" sz="1500" dirty="0" smtClean="0"/>
              <a:t>第二级</a:t>
            </a:r>
          </a:p>
          <a:p>
            <a:pPr lvl="2"/>
            <a:r>
              <a:rPr lang="zh-CN" altLang="en-US" sz="14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9200" y="248400"/>
            <a:ext cx="7716600" cy="3996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968567"/>
            <a:ext cx="3868340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586501"/>
            <a:ext cx="3868340" cy="2763441"/>
          </a:xfrm>
        </p:spPr>
        <p:txBody>
          <a:bodyPr>
            <a:normAutofit/>
          </a:bodyPr>
          <a:lstStyle>
            <a:lvl1pPr marL="257175" indent="-257175">
              <a:buFont typeface="Arial" pitchFamily="34" charset="0"/>
              <a:buChar char="•"/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zh-CN" altLang="en-US" sz="1800" dirty="0" smtClean="0"/>
              <a:t>单击此处编辑文本</a:t>
            </a:r>
            <a:endParaRPr lang="en-US" altLang="zh-CN" sz="1800" dirty="0" smtClean="0"/>
          </a:p>
          <a:p>
            <a:pPr lvl="1"/>
            <a:r>
              <a:rPr lang="zh-CN" altLang="en-US" sz="1500" dirty="0" smtClean="0"/>
              <a:t>第二级</a:t>
            </a:r>
          </a:p>
          <a:p>
            <a:pPr lvl="2"/>
            <a:r>
              <a:rPr lang="zh-CN" altLang="en-US" sz="14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968567"/>
            <a:ext cx="3887391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586501"/>
            <a:ext cx="3887391" cy="2763441"/>
          </a:xfrm>
        </p:spPr>
        <p:txBody>
          <a:bodyPr>
            <a:normAutofit/>
          </a:bodyPr>
          <a:lstStyle>
            <a:lvl1pPr marL="257175" indent="-257175">
              <a:buFont typeface="Arial" pitchFamily="34" charset="0"/>
              <a:buChar char="•"/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zh-CN" altLang="en-US" sz="1800" dirty="0" smtClean="0"/>
              <a:t>单击此处编辑文本</a:t>
            </a:r>
            <a:endParaRPr lang="en-US" altLang="zh-CN" sz="1800" dirty="0" smtClean="0"/>
          </a:p>
          <a:p>
            <a:pPr lvl="1"/>
            <a:r>
              <a:rPr lang="zh-CN" altLang="en-US" sz="1500" dirty="0" smtClean="0"/>
              <a:t>第二级</a:t>
            </a:r>
          </a:p>
          <a:p>
            <a:pPr lvl="2"/>
            <a:r>
              <a:rPr lang="zh-CN" altLang="en-US" sz="14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10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6" name="矩形 5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6"/>
            <p:cNvGrpSpPr/>
            <p:nvPr userDrawn="1"/>
          </p:nvGrpSpPr>
          <p:grpSpPr>
            <a:xfrm>
              <a:off x="1" y="0"/>
              <a:ext cx="7105649" cy="6858000"/>
              <a:chOff x="1" y="0"/>
              <a:chExt cx="7027912" cy="6858000"/>
            </a:xfrm>
            <a:solidFill>
              <a:schemeClr val="accent1"/>
            </a:solidFill>
          </p:grpSpPr>
          <p:sp>
            <p:nvSpPr>
              <p:cNvPr id="8" name="五边形 7"/>
              <p:cNvSpPr/>
              <p:nvPr/>
            </p:nvSpPr>
            <p:spPr>
              <a:xfrm>
                <a:off x="1" y="0"/>
                <a:ext cx="6618513" cy="6858000"/>
              </a:xfrm>
              <a:prstGeom prst="homePlate">
                <a:avLst>
                  <a:gd name="adj" fmla="val 2862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409400" y="0"/>
                <a:ext cx="6618513" cy="6858000"/>
              </a:xfrm>
              <a:custGeom>
                <a:avLst/>
                <a:gdLst>
                  <a:gd name="connsiteX0" fmla="*/ 0 w 6618513"/>
                  <a:gd name="connsiteY0" fmla="*/ 0 h 6858000"/>
                  <a:gd name="connsiteX1" fmla="*/ 4724030 w 6618513"/>
                  <a:gd name="connsiteY1" fmla="*/ 0 h 6858000"/>
                  <a:gd name="connsiteX2" fmla="*/ 6618513 w 6618513"/>
                  <a:gd name="connsiteY2" fmla="*/ 3429000 h 6858000"/>
                  <a:gd name="connsiteX3" fmla="*/ 4724030 w 6618513"/>
                  <a:gd name="connsiteY3" fmla="*/ 6858000 h 6858000"/>
                  <a:gd name="connsiteX4" fmla="*/ 4514417 w 6618513"/>
                  <a:gd name="connsiteY4" fmla="*/ 6858000 h 6858000"/>
                  <a:gd name="connsiteX5" fmla="*/ 6408736 w 6618513"/>
                  <a:gd name="connsiteY5" fmla="*/ 3429297 h 6858000"/>
                  <a:gd name="connsiteX6" fmla="*/ 4514253 w 6618513"/>
                  <a:gd name="connsiteY6" fmla="*/ 297 h 6858000"/>
                  <a:gd name="connsiteX7" fmla="*/ 0 w 6618513"/>
                  <a:gd name="connsiteY7" fmla="*/ 29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18513" h="6858000">
                    <a:moveTo>
                      <a:pt x="0" y="0"/>
                    </a:moveTo>
                    <a:lnTo>
                      <a:pt x="4724030" y="0"/>
                    </a:lnTo>
                    <a:lnTo>
                      <a:pt x="6618513" y="3429000"/>
                    </a:lnTo>
                    <a:lnTo>
                      <a:pt x="4724030" y="6858000"/>
                    </a:lnTo>
                    <a:lnTo>
                      <a:pt x="4514417" y="6858000"/>
                    </a:lnTo>
                    <a:lnTo>
                      <a:pt x="6408736" y="3429297"/>
                    </a:lnTo>
                    <a:lnTo>
                      <a:pt x="4514253" y="297"/>
                    </a:lnTo>
                    <a:lnTo>
                      <a:pt x="0" y="29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67400" y="2076300"/>
            <a:ext cx="4403700" cy="9936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9200" y="248400"/>
            <a:ext cx="7716600" cy="399600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197100" y="1382400"/>
            <a:ext cx="4414500" cy="28539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11600" y="1382400"/>
            <a:ext cx="4338900" cy="28566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05000" rIns="405000" anchor="ctr" anchorCtr="0">
            <a:normAutofit/>
          </a:bodyPr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1400">
                <a:solidFill>
                  <a:schemeClr val="bg2"/>
                </a:solidFill>
              </a:defRPr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矩形 7"/>
          <p:cNvSpPr/>
          <p:nvPr/>
        </p:nvSpPr>
        <p:spPr>
          <a:xfrm>
            <a:off x="195943" y="1262743"/>
            <a:ext cx="4414361" cy="118520"/>
          </a:xfrm>
          <a:prstGeom prst="rect">
            <a:avLst/>
          </a:pr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39065" y="375026"/>
            <a:ext cx="1376285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75026"/>
            <a:ext cx="6397989" cy="4358879"/>
          </a:xfrm>
        </p:spPr>
        <p:txBody>
          <a:bodyPr vert="eaVert"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zh-CN" altLang="en-US" sz="1800" dirty="0" smtClean="0"/>
              <a:t>单击此处编辑文本</a:t>
            </a:r>
            <a:endParaRPr lang="en-US" altLang="zh-CN" sz="1800" dirty="0" smtClean="0"/>
          </a:p>
          <a:p>
            <a:pPr lvl="1"/>
            <a:r>
              <a:rPr lang="zh-CN" altLang="en-US" sz="1500" dirty="0" smtClean="0"/>
              <a:t>第二级</a:t>
            </a:r>
          </a:p>
          <a:p>
            <a:pPr lvl="2"/>
            <a:r>
              <a:rPr lang="zh-CN" altLang="en-US" sz="14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27485" y="330994"/>
            <a:ext cx="7910513" cy="4436269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>
            <a:normAutofit/>
          </a:bodyPr>
          <a:lstStyle>
            <a:lvl1pPr algn="ctr">
              <a:defRPr sz="4500" i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411786"/>
          </a:xfrm>
        </p:spPr>
        <p:txBody>
          <a:bodyPr>
            <a:normAutofit/>
          </a:bodyPr>
          <a:lstStyle>
            <a:lvl1pPr marL="0" indent="0" algn="ctr">
              <a:buNone/>
              <a:defRPr sz="1500" i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marL="0" marR="0" indent="0" defTabSz="684371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marL="0" marR="0" indent="0" defTabSz="684371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marL="0" marR="0" indent="0" defTabSz="684371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167714"/>
            <a:ext cx="7886700" cy="3044287"/>
          </a:xfrm>
        </p:spPr>
        <p:txBody>
          <a:bodyPr/>
          <a:lstStyle>
            <a:lvl1pPr marL="0" indent="0">
              <a:buFont typeface="Arial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 typeface="Arial" pitchFamily="34" charset="0"/>
              <a:buNone/>
              <a:defRPr sz="1500">
                <a:solidFill>
                  <a:schemeClr val="accent1"/>
                </a:solidFill>
              </a:defRPr>
            </a:lvl2pPr>
            <a:lvl3pPr marL="685800" indent="0">
              <a:buFont typeface="Arial" pitchFamily="34" charset="0"/>
              <a:buNone/>
              <a:defRPr sz="1400">
                <a:solidFill>
                  <a:schemeClr val="accent1"/>
                </a:solidFill>
              </a:defRPr>
            </a:lvl3pPr>
            <a:lvl4pPr marL="1028700" indent="0">
              <a:buFont typeface="Arial" pitchFamily="34" charset="0"/>
              <a:buNone/>
              <a:defRPr sz="1400">
                <a:solidFill>
                  <a:schemeClr val="accent1"/>
                </a:solidFill>
              </a:defRPr>
            </a:lvl4pPr>
            <a:lvl5pPr marL="1371600" indent="0">
              <a:buFont typeface="Arial" pitchFamily="34" charset="0"/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392200" y="1884600"/>
            <a:ext cx="4509000" cy="766800"/>
          </a:xfrm>
        </p:spPr>
        <p:txBody>
          <a:bodyPr anchor="ctr" anchorCtr="0">
            <a:normAutofit/>
          </a:bodyPr>
          <a:lstStyle>
            <a:lvl1pPr algn="ctr">
              <a:defRPr sz="3000"/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1" y="2767768"/>
            <a:ext cx="6269831" cy="648296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140075"/>
            <a:ext cx="7886700" cy="1790100"/>
          </a:xfrm>
        </p:spPr>
        <p:txBody>
          <a:bodyPr anchor="ctr" anchorCtr="0">
            <a:normAutofit/>
          </a:bodyPr>
          <a:lstStyle>
            <a:lvl1pPr marL="257175" indent="-257175" algn="just">
              <a:buFont typeface="Arial" pitchFamily="34" charset="0"/>
              <a:buChar char="•"/>
              <a:defRPr sz="1800"/>
            </a:lvl1pPr>
            <a:lvl2pPr marL="557213" indent="-214313" algn="just">
              <a:buFont typeface="Arial" pitchFamily="34" charset="0"/>
              <a:buChar char="•"/>
              <a:defRPr sz="1500"/>
            </a:lvl2pPr>
            <a:lvl3pPr marL="900113" indent="-214313" algn="just">
              <a:buFont typeface="Arial" pitchFamily="34" charset="0"/>
              <a:buChar char="•"/>
              <a:defRPr sz="1400"/>
            </a:lvl3pPr>
            <a:lvl4pPr marL="1243013" indent="-214313" algn="just">
              <a:buFont typeface="Arial" pitchFamily="34" charset="0"/>
              <a:buChar char="•"/>
              <a:defRPr sz="1400"/>
            </a:lvl4pPr>
            <a:lvl5pPr marL="1585913" indent="-214313" algn="just">
              <a:buFont typeface="Arial" pitchFamily="34" charset="0"/>
              <a:buChar char="•"/>
              <a:defRPr sz="14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8650" y="2930175"/>
            <a:ext cx="7886700" cy="1790100"/>
          </a:xfrm>
        </p:spPr>
        <p:txBody>
          <a:bodyPr>
            <a:normAutofit/>
          </a:bodyPr>
          <a:lstStyle>
            <a:lvl1pPr marL="257175" indent="-257175">
              <a:buFont typeface="Arial" pitchFamily="34" charset="0"/>
              <a:buChar char="•"/>
              <a:defRPr sz="1800"/>
            </a:lvl1pPr>
            <a:lvl2pPr marL="557213" indent="-214313">
              <a:buFont typeface="Arial" pitchFamily="34" charset="0"/>
              <a:buChar char="•"/>
              <a:defRPr sz="1500"/>
            </a:lvl2pPr>
            <a:lvl3pPr marL="900113" indent="-214313">
              <a:buFont typeface="Arial" pitchFamily="34" charset="0"/>
              <a:buChar char="•"/>
              <a:defRPr sz="1400"/>
            </a:lvl3pPr>
            <a:lvl4pPr marL="1243013" indent="-214313">
              <a:buFont typeface="Arial" pitchFamily="34" charset="0"/>
              <a:buChar char="•"/>
              <a:defRPr sz="1400"/>
            </a:lvl4pPr>
            <a:lvl5pPr marL="1585913" indent="-214313">
              <a:buFont typeface="Arial" pitchFamily="34" charset="0"/>
              <a:buChar char="•"/>
              <a:defRPr sz="14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66913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260872"/>
            <a:ext cx="3759279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8650" y="1878806"/>
            <a:ext cx="3759279" cy="2763441"/>
          </a:xfrm>
        </p:spPr>
        <p:txBody>
          <a:bodyPr>
            <a:normAutofit/>
          </a:bodyPr>
          <a:lstStyle>
            <a:lvl1pPr marL="257175" indent="-257175" algn="just">
              <a:buFont typeface="Arial" pitchFamily="34" charset="0"/>
              <a:buChar char="•"/>
              <a:defRPr sz="1800"/>
            </a:lvl1pPr>
            <a:lvl2pPr marL="557213" indent="-214313" algn="just">
              <a:buFont typeface="Arial" pitchFamily="34" charset="0"/>
              <a:buChar char="•"/>
              <a:defRPr sz="1500"/>
            </a:lvl2pPr>
            <a:lvl3pPr marL="900113" indent="-214313" algn="just">
              <a:buFont typeface="Arial" pitchFamily="34" charset="0"/>
              <a:buChar char="•"/>
              <a:defRPr sz="1400"/>
            </a:lvl3pPr>
            <a:lvl4pPr marL="1243013" indent="-214313" algn="just">
              <a:buFont typeface="Arial" pitchFamily="34" charset="0"/>
              <a:buChar char="•"/>
              <a:defRPr sz="1400"/>
            </a:lvl4pPr>
            <a:lvl5pPr marL="1585913" indent="-214313" algn="just">
              <a:buFont typeface="Arial" pitchFamily="34" charset="0"/>
              <a:buChar char="•"/>
              <a:defRPr sz="14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56950" y="1260872"/>
            <a:ext cx="375840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56950" y="1878806"/>
            <a:ext cx="3758400" cy="2763441"/>
          </a:xfrm>
        </p:spPr>
        <p:txBody>
          <a:bodyPr>
            <a:normAutofit/>
          </a:bodyPr>
          <a:lstStyle>
            <a:lvl1pPr marL="257175" indent="-257175" algn="just">
              <a:buFont typeface="Arial" pitchFamily="34" charset="0"/>
              <a:buChar char="•"/>
              <a:defRPr sz="1800"/>
            </a:lvl1pPr>
            <a:lvl2pPr marL="600075" indent="-257175" algn="just">
              <a:buFont typeface="Arial" pitchFamily="34" charset="0"/>
              <a:buChar char="•"/>
              <a:defRPr sz="1500"/>
            </a:lvl2pPr>
            <a:lvl3pPr marL="900113" indent="-214313" algn="just">
              <a:buFont typeface="Arial" pitchFamily="34" charset="0"/>
              <a:buChar char="•"/>
              <a:defRPr sz="1400"/>
            </a:lvl3pPr>
            <a:lvl4pPr marL="1243013" indent="-214313" algn="just">
              <a:buFont typeface="Arial" pitchFamily="34" charset="0"/>
              <a:buChar char="•"/>
              <a:defRPr sz="1400"/>
            </a:lvl4pPr>
            <a:lvl5pPr marL="1585913" indent="-214313" algn="just">
              <a:buFont typeface="Arial" pitchFamily="34" charset="0"/>
              <a:buChar char="•"/>
              <a:defRPr sz="14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842400"/>
            <a:ext cx="6858000" cy="1790100"/>
          </a:xfrm>
        </p:spPr>
        <p:txBody>
          <a:bodyPr anchor="b" anchorCtr="0"/>
          <a:lstStyle>
            <a:lvl1pPr algn="ctr">
              <a:defRPr sz="8600"/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9144000" cy="5181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9144000" cy="5181600"/>
          </a:xfrm>
          <a:prstGeom prst="rect">
            <a:avLst/>
          </a:prstGeom>
          <a:solidFill>
            <a:srgbClr val="404040">
              <a:alpha val="5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3900" cy="1201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342900"/>
            <a:ext cx="4627800" cy="4052700"/>
          </a:xfrm>
        </p:spPr>
        <p:txBody>
          <a:bodyPr vert="horz" lIns="68580" tIns="34290" rIns="68580" bIns="34290"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685800" rtl="0" eaLnBrk="1" latinLnBrk="0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1544400"/>
            <a:ext cx="3123900" cy="2859300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>
            <a:normAutofit/>
          </a:bodyPr>
          <a:lstStyle>
            <a:lvl1pPr marL="257175" indent="-257175">
              <a:buFont typeface="Arial" pitchFamily="34" charset="0"/>
              <a:buChar char="•"/>
              <a:defRPr sz="1800"/>
            </a:lvl1pPr>
            <a:lvl2pPr marL="557213" indent="-214313">
              <a:buFont typeface="Arial" pitchFamily="34" charset="0"/>
              <a:buChar char="•"/>
              <a:defRPr sz="1500"/>
            </a:lvl2pPr>
            <a:lvl3pPr marL="900113" indent="-214313">
              <a:buFont typeface="Arial" pitchFamily="34" charset="0"/>
              <a:buChar char="•"/>
              <a:defRPr sz="1400"/>
            </a:lvl3pPr>
            <a:lvl4pPr marL="1243013" indent="-214313">
              <a:buFont typeface="Arial" pitchFamily="34" charset="0"/>
              <a:buChar char="•"/>
              <a:defRPr sz="1400"/>
            </a:lvl4pPr>
            <a:lvl5pPr marL="1585913" indent="-214313">
              <a:buFont typeface="Arial" pitchFamily="34" charset="0"/>
              <a:buChar char="•"/>
              <a:defRPr sz="14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629100" y="272700"/>
            <a:ext cx="7886700" cy="4357800"/>
          </a:xfrm>
        </p:spPr>
        <p:txBody>
          <a:bodyPr>
            <a:normAutofit/>
          </a:bodyPr>
          <a:lstStyle>
            <a:lvl1pPr marL="257175" indent="-257175">
              <a:buFont typeface="Arial" pitchFamily="34" charset="0"/>
              <a:buChar char="•"/>
              <a:defRPr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6940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9144000" cy="5169408"/>
          </a:xfrm>
          <a:prstGeom prst="rect">
            <a:avLst/>
          </a:prstGeom>
          <a:solidFill>
            <a:schemeClr val="tx2">
              <a:lumMod val="75000"/>
              <a:alpha val="3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799200" y="248400"/>
            <a:ext cx="7716600" cy="399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818100"/>
            <a:ext cx="7886700" cy="381240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r>
              <a:rPr lang="zh-CN" altLang="en-US" sz="1800" dirty="0" smtClean="0"/>
              <a:t>单击此处编辑文本</a:t>
            </a:r>
            <a:endParaRPr lang="en-US" altLang="zh-CN" sz="1800" dirty="0" smtClean="0"/>
          </a:p>
          <a:p>
            <a:pPr lvl="1"/>
            <a:r>
              <a:rPr lang="zh-CN" altLang="en-US" sz="1500" dirty="0" smtClean="0"/>
              <a:t>第二级</a:t>
            </a:r>
          </a:p>
          <a:p>
            <a:pPr lvl="2"/>
            <a:r>
              <a:rPr lang="zh-CN" altLang="en-US" sz="14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75072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68580" tIns="34290" rIns="68580" bIns="34290" anchor="ctr">
            <a:normAutofit/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628650" y="1110854"/>
            <a:ext cx="7886700" cy="3521869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68580" tIns="34290" rIns="68580" bIns="3429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>
              <a:defRPr sz="1200" baseline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>
              <a:defRPr sz="1200" baseline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r">
              <a:defRPr sz="1200" baseline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i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450"/>
        </a:spcBef>
        <a:spcAft>
          <a:spcPts val="450"/>
        </a:spcAft>
        <a:buFont typeface="Arial" pitchFamily="34" charset="0"/>
        <a:buNone/>
        <a:defRPr sz="1800" kern="1200">
          <a:solidFill>
            <a:srgbClr val="FFFFFF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450"/>
        </a:spcBef>
        <a:spcAft>
          <a:spcPts val="450"/>
        </a:spcAft>
        <a:buFont typeface="Arial" pitchFamily="34" charset="0"/>
        <a:buChar char="•"/>
        <a:defRPr sz="1500" kern="1200">
          <a:solidFill>
            <a:srgbClr val="FFFFFF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450"/>
        </a:spcBef>
        <a:spcAft>
          <a:spcPts val="450"/>
        </a:spcAft>
        <a:buFont typeface="Arial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450"/>
        </a:spcBef>
        <a:spcAft>
          <a:spcPts val="450"/>
        </a:spcAft>
        <a:buFont typeface="Arial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450"/>
        </a:spcBef>
        <a:spcAft>
          <a:spcPts val="450"/>
        </a:spcAft>
        <a:buFont typeface="Arial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notesSlide" Target="../notesSlides/notesSlide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slideLayout" Target="../slideLayouts/slideLayout25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4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slideLayout" Target="../slideLayouts/slideLayout3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28992" y="1785932"/>
            <a:ext cx="5357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地下车库照明设计节能方案</a:t>
            </a:r>
            <a:endParaRPr lang="zh-CN" altLang="en-US" sz="3200" dirty="0">
              <a:solidFill>
                <a:srgbClr val="FFC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2066" y="4286262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东莞市百分百科技有限公司</a:t>
            </a:r>
            <a:endParaRPr lang="zh-CN" altLang="en-US" dirty="0">
              <a:solidFill>
                <a:srgbClr val="FFC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6" name="Picture 2" descr="C:\Users\S41\Desktop\8496498322438329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3857634"/>
            <a:ext cx="1844975" cy="723054"/>
          </a:xfrm>
          <a:prstGeom prst="rect">
            <a:avLst/>
          </a:prstGeom>
          <a:noFill/>
        </p:spPr>
      </p:pic>
      <p:sp>
        <p:nvSpPr>
          <p:cNvPr id="10" name="任意多边形 9"/>
          <p:cNvSpPr/>
          <p:nvPr/>
        </p:nvSpPr>
        <p:spPr>
          <a:xfrm>
            <a:off x="0" y="35052"/>
            <a:ext cx="3214678" cy="5108448"/>
          </a:xfrm>
          <a:custGeom>
            <a:avLst/>
            <a:gdLst>
              <a:gd name="connsiteX0" fmla="*/ 0 w 2596896"/>
              <a:gd name="connsiteY0" fmla="*/ 0 h 5108448"/>
              <a:gd name="connsiteX1" fmla="*/ 2596896 w 2596896"/>
              <a:gd name="connsiteY1" fmla="*/ 2584704 h 5108448"/>
              <a:gd name="connsiteX2" fmla="*/ 12192 w 2596896"/>
              <a:gd name="connsiteY2" fmla="*/ 5108448 h 5108448"/>
              <a:gd name="connsiteX3" fmla="*/ 0 w 2596896"/>
              <a:gd name="connsiteY3" fmla="*/ 0 h 510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6896" h="5108448">
                <a:moveTo>
                  <a:pt x="0" y="0"/>
                </a:moveTo>
                <a:lnTo>
                  <a:pt x="2596896" y="2584704"/>
                </a:lnTo>
                <a:lnTo>
                  <a:pt x="12192" y="51084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0" y="35052"/>
            <a:ext cx="3214678" cy="5108448"/>
          </a:xfrm>
          <a:custGeom>
            <a:avLst/>
            <a:gdLst>
              <a:gd name="connsiteX0" fmla="*/ 0 w 2596896"/>
              <a:gd name="connsiteY0" fmla="*/ 0 h 5108448"/>
              <a:gd name="connsiteX1" fmla="*/ 2596896 w 2596896"/>
              <a:gd name="connsiteY1" fmla="*/ 2584704 h 5108448"/>
              <a:gd name="connsiteX2" fmla="*/ 12192 w 2596896"/>
              <a:gd name="connsiteY2" fmla="*/ 5108448 h 5108448"/>
              <a:gd name="connsiteX3" fmla="*/ 0 w 2596896"/>
              <a:gd name="connsiteY3" fmla="*/ 0 h 510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6896" h="5108448">
                <a:moveTo>
                  <a:pt x="0" y="0"/>
                </a:moveTo>
                <a:lnTo>
                  <a:pt x="2596896" y="2584704"/>
                </a:lnTo>
                <a:lnTo>
                  <a:pt x="12192" y="51084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>
            <p:custDataLst>
              <p:tags r:id="rId2"/>
            </p:custDataLst>
          </p:nvPr>
        </p:nvSpPr>
        <p:spPr>
          <a:xfrm>
            <a:off x="1285852" y="2000246"/>
            <a:ext cx="1421606" cy="122634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ctr">
            <a:normAutofit/>
          </a:bodyPr>
          <a:lstStyle/>
          <a:p>
            <a:pPr algn="ctr"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+mj-lt"/>
                <a:ea typeface="+mj-ea"/>
                <a:cs typeface="+mj-cs"/>
                <a:sym typeface="Arial" pitchFamily="34" charset="0"/>
              </a:rPr>
              <a:t>目录</a:t>
            </a:r>
            <a:endParaRPr lang="zh-CN" altLang="en-US" b="1" dirty="0">
              <a:solidFill>
                <a:schemeClr val="tx1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7" name="等腰三角形 6"/>
          <p:cNvSpPr/>
          <p:nvPr>
            <p:custDataLst>
              <p:tags r:id="rId3"/>
            </p:custDataLst>
          </p:nvPr>
        </p:nvSpPr>
        <p:spPr>
          <a:xfrm>
            <a:off x="1118382" y="1816894"/>
            <a:ext cx="1750219" cy="1509713"/>
          </a:xfrm>
          <a:prstGeom prst="triangle">
            <a:avLst/>
          </a:prstGeom>
          <a:noFill/>
          <a:ln>
            <a:solidFill>
              <a:schemeClr val="accent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>
            <a:normAutofit/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sym typeface="Arial" pitchFamily="34" charset="0"/>
            </a:endParaRPr>
          </a:p>
        </p:txBody>
      </p:sp>
      <p:cxnSp>
        <p:nvCxnSpPr>
          <p:cNvPr id="10" name="直接连接符 9"/>
          <p:cNvCxnSpPr>
            <a:endCxn id="7" idx="0"/>
          </p:cNvCxnSpPr>
          <p:nvPr>
            <p:custDataLst>
              <p:tags r:id="rId4"/>
            </p:custDataLst>
          </p:nvPr>
        </p:nvCxnSpPr>
        <p:spPr>
          <a:xfrm>
            <a:off x="1993490" y="1"/>
            <a:ext cx="0" cy="1816894"/>
          </a:xfrm>
          <a:prstGeom prst="line">
            <a:avLst/>
          </a:prstGeom>
          <a:ln>
            <a:solidFill>
              <a:schemeClr val="accent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5"/>
            </p:custDataLst>
          </p:nvPr>
        </p:nvCxnSpPr>
        <p:spPr>
          <a:xfrm flipH="1">
            <a:off x="1993490" y="3336131"/>
            <a:ext cx="0" cy="1809750"/>
          </a:xfrm>
          <a:prstGeom prst="line">
            <a:avLst/>
          </a:prstGeom>
          <a:ln>
            <a:solidFill>
              <a:schemeClr val="accent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>
            <p:custDataLst>
              <p:tags r:id="rId6"/>
            </p:custDataLst>
          </p:nvPr>
        </p:nvGrpSpPr>
        <p:grpSpPr>
          <a:xfrm>
            <a:off x="3394857" y="411616"/>
            <a:ext cx="4989601" cy="884090"/>
            <a:chOff x="3798888" y="1312863"/>
            <a:chExt cx="6925675" cy="1227136"/>
          </a:xfrm>
        </p:grpSpPr>
        <p:sp>
          <p:nvSpPr>
            <p:cNvPr id="12" name="文本框 11"/>
            <p:cNvSpPr txBox="1"/>
            <p:nvPr>
              <p:custDataLst>
                <p:tags r:id="rId27"/>
              </p:custDataLst>
            </p:nvPr>
          </p:nvSpPr>
          <p:spPr>
            <a:xfrm>
              <a:off x="4373562" y="1789113"/>
              <a:ext cx="6351001" cy="75088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>
                <a:defRPr/>
              </a:pPr>
              <a:r>
                <a:rPr lang="zh-CN" altLang="en-US" dirty="0" smtClean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地下车库照明现状</a:t>
              </a:r>
              <a:endParaRPr lang="zh-CN" altLang="en-US" dirty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sym typeface="Arial" pitchFamily="34" charset="0"/>
              </a:endParaRPr>
            </a:p>
          </p:txBody>
        </p:sp>
        <p:cxnSp>
          <p:nvCxnSpPr>
            <p:cNvPr id="13" name="直接连接符 12"/>
            <p:cNvCxnSpPr/>
            <p:nvPr>
              <p:custDataLst>
                <p:tags r:id="rId28"/>
              </p:custDataLst>
            </p:nvPr>
          </p:nvCxnSpPr>
          <p:spPr>
            <a:xfrm flipH="1">
              <a:off x="3997325" y="1601788"/>
              <a:ext cx="498475" cy="649287"/>
            </a:xfrm>
            <a:prstGeom prst="line">
              <a:avLst/>
            </a:prstGeom>
            <a:ln>
              <a:solidFill>
                <a:srgbClr val="D6A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>
              <p:custDataLst>
                <p:tags r:id="rId29"/>
              </p:custDataLst>
            </p:nvPr>
          </p:nvSpPr>
          <p:spPr>
            <a:xfrm>
              <a:off x="3798888" y="1312863"/>
              <a:ext cx="385762" cy="708025"/>
            </a:xfrm>
            <a:prstGeom prst="rect">
              <a:avLst/>
            </a:prstGeom>
            <a:noFill/>
          </p:spPr>
          <p:txBody>
            <a:bodyPr>
              <a:normAutofit lnSpcReduction="10000"/>
            </a:bodyPr>
            <a:lstStyle/>
            <a:p>
              <a:pPr>
                <a:defRPr/>
              </a:pPr>
              <a:r>
                <a:rPr lang="en-US" altLang="zh-CN" sz="3000" dirty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1</a:t>
              </a:r>
              <a:endParaRPr lang="zh-CN" altLang="en-US" sz="3000" dirty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sym typeface="Arial" pitchFamily="34" charset="0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7"/>
            </p:custDataLst>
          </p:nvPr>
        </p:nvGrpSpPr>
        <p:grpSpPr>
          <a:xfrm>
            <a:off x="3394857" y="1105981"/>
            <a:ext cx="4989601" cy="885234"/>
            <a:chOff x="3798888" y="2409825"/>
            <a:chExt cx="6925675" cy="1228724"/>
          </a:xfrm>
        </p:grpSpPr>
        <p:sp>
          <p:nvSpPr>
            <p:cNvPr id="16" name="文本框 15"/>
            <p:cNvSpPr txBox="1"/>
            <p:nvPr>
              <p:custDataLst>
                <p:tags r:id="rId24"/>
              </p:custDataLst>
            </p:nvPr>
          </p:nvSpPr>
          <p:spPr>
            <a:xfrm>
              <a:off x="4373562" y="2887663"/>
              <a:ext cx="6351001" cy="75088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>
                <a:defRPr/>
              </a:pPr>
              <a:r>
                <a:rPr lang="zh-CN" altLang="en-US" dirty="0" smtClean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地下车库照明特点</a:t>
              </a:r>
              <a:endParaRPr lang="zh-CN" altLang="en-US" dirty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sym typeface="Arial" pitchFamily="34" charset="0"/>
              </a:endParaRPr>
            </a:p>
          </p:txBody>
        </p:sp>
        <p:cxnSp>
          <p:nvCxnSpPr>
            <p:cNvPr id="17" name="直接连接符 16"/>
            <p:cNvCxnSpPr/>
            <p:nvPr>
              <p:custDataLst>
                <p:tags r:id="rId25"/>
              </p:custDataLst>
            </p:nvPr>
          </p:nvCxnSpPr>
          <p:spPr>
            <a:xfrm flipH="1">
              <a:off x="3997325" y="2698750"/>
              <a:ext cx="498475" cy="650875"/>
            </a:xfrm>
            <a:prstGeom prst="line">
              <a:avLst/>
            </a:prstGeom>
            <a:ln>
              <a:solidFill>
                <a:srgbClr val="D6A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3798888" y="2409825"/>
              <a:ext cx="385762" cy="708025"/>
            </a:xfrm>
            <a:prstGeom prst="rect">
              <a:avLst/>
            </a:prstGeom>
            <a:noFill/>
          </p:spPr>
          <p:txBody>
            <a:bodyPr>
              <a:normAutofit lnSpcReduction="10000"/>
            </a:bodyPr>
            <a:lstStyle/>
            <a:p>
              <a:pPr>
                <a:defRPr/>
              </a:pPr>
              <a:r>
                <a:rPr lang="en-US" altLang="zh-CN" sz="3000" dirty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2</a:t>
              </a:r>
              <a:endParaRPr lang="zh-CN" altLang="en-US" sz="3000" dirty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sym typeface="Arial" pitchFamily="34" charset="0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8"/>
            </p:custDataLst>
          </p:nvPr>
        </p:nvGrpSpPr>
        <p:grpSpPr>
          <a:xfrm>
            <a:off x="3394857" y="1801490"/>
            <a:ext cx="4989601" cy="885234"/>
            <a:chOff x="3798888" y="3508375"/>
            <a:chExt cx="6925675" cy="1228724"/>
          </a:xfrm>
        </p:grpSpPr>
        <p:sp>
          <p:nvSpPr>
            <p:cNvPr id="20" name="文本框 19"/>
            <p:cNvSpPr txBox="1"/>
            <p:nvPr>
              <p:custDataLst>
                <p:tags r:id="rId21"/>
              </p:custDataLst>
            </p:nvPr>
          </p:nvSpPr>
          <p:spPr>
            <a:xfrm>
              <a:off x="4373562" y="3986213"/>
              <a:ext cx="6351001" cy="75088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>
                <a:defRPr/>
              </a:pPr>
              <a:r>
                <a:rPr lang="zh-CN" altLang="en-US" dirty="0" smtClean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常见的车库照明设计方案</a:t>
              </a:r>
              <a:endParaRPr lang="zh-CN" altLang="en-US" dirty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sym typeface="Arial" pitchFamily="34" charset="0"/>
              </a:endParaRPr>
            </a:p>
          </p:txBody>
        </p:sp>
        <p:cxnSp>
          <p:nvCxnSpPr>
            <p:cNvPr id="21" name="直接连接符 20"/>
            <p:cNvCxnSpPr/>
            <p:nvPr>
              <p:custDataLst>
                <p:tags r:id="rId22"/>
              </p:custDataLst>
            </p:nvPr>
          </p:nvCxnSpPr>
          <p:spPr>
            <a:xfrm flipH="1">
              <a:off x="3997325" y="3797300"/>
              <a:ext cx="498475" cy="650875"/>
            </a:xfrm>
            <a:prstGeom prst="line">
              <a:avLst/>
            </a:prstGeom>
            <a:ln>
              <a:solidFill>
                <a:srgbClr val="D6A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>
              <p:custDataLst>
                <p:tags r:id="rId23"/>
              </p:custDataLst>
            </p:nvPr>
          </p:nvSpPr>
          <p:spPr>
            <a:xfrm>
              <a:off x="3798888" y="3508375"/>
              <a:ext cx="385762" cy="708025"/>
            </a:xfrm>
            <a:prstGeom prst="rect">
              <a:avLst/>
            </a:prstGeom>
            <a:noFill/>
          </p:spPr>
          <p:txBody>
            <a:bodyPr>
              <a:normAutofit lnSpcReduction="10000"/>
            </a:bodyPr>
            <a:lstStyle/>
            <a:p>
              <a:pPr>
                <a:defRPr/>
              </a:pPr>
              <a:r>
                <a:rPr lang="en-US" altLang="zh-CN" sz="3000" dirty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3</a:t>
              </a:r>
              <a:endParaRPr lang="zh-CN" altLang="en-US" sz="3000" dirty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sym typeface="Arial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9"/>
            </p:custDataLst>
          </p:nvPr>
        </p:nvGrpSpPr>
        <p:grpSpPr>
          <a:xfrm>
            <a:off x="3394857" y="2496998"/>
            <a:ext cx="4989601" cy="885234"/>
            <a:chOff x="3798888" y="4606925"/>
            <a:chExt cx="6925675" cy="1228724"/>
          </a:xfrm>
        </p:grpSpPr>
        <p:sp>
          <p:nvSpPr>
            <p:cNvPr id="24" name="文本框 23"/>
            <p:cNvSpPr txBox="1"/>
            <p:nvPr>
              <p:custDataLst>
                <p:tags r:id="rId18"/>
              </p:custDataLst>
            </p:nvPr>
          </p:nvSpPr>
          <p:spPr>
            <a:xfrm>
              <a:off x="4373562" y="5084763"/>
              <a:ext cx="6351001" cy="75088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>
                <a:defRPr/>
              </a:pPr>
              <a:r>
                <a:rPr lang="en-US" altLang="zh-CN" dirty="0" smtClean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LED</a:t>
              </a:r>
              <a:r>
                <a:rPr lang="zh-CN" altLang="en-US" dirty="0" smtClean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雷达感应灯管替换方案</a:t>
              </a:r>
              <a:endParaRPr lang="zh-CN" altLang="en-US" dirty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sym typeface="Arial" pitchFamily="34" charset="0"/>
              </a:endParaRPr>
            </a:p>
          </p:txBody>
        </p:sp>
        <p:cxnSp>
          <p:nvCxnSpPr>
            <p:cNvPr id="25" name="直接连接符 24"/>
            <p:cNvCxnSpPr/>
            <p:nvPr>
              <p:custDataLst>
                <p:tags r:id="rId19"/>
              </p:custDataLst>
            </p:nvPr>
          </p:nvCxnSpPr>
          <p:spPr>
            <a:xfrm flipH="1">
              <a:off x="3997325" y="4895850"/>
              <a:ext cx="498475" cy="649288"/>
            </a:xfrm>
            <a:prstGeom prst="line">
              <a:avLst/>
            </a:prstGeom>
            <a:ln>
              <a:solidFill>
                <a:srgbClr val="D6A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>
              <p:custDataLst>
                <p:tags r:id="rId20"/>
              </p:custDataLst>
            </p:nvPr>
          </p:nvSpPr>
          <p:spPr>
            <a:xfrm>
              <a:off x="3798888" y="4606925"/>
              <a:ext cx="385762" cy="708025"/>
            </a:xfrm>
            <a:prstGeom prst="rect">
              <a:avLst/>
            </a:prstGeom>
            <a:noFill/>
          </p:spPr>
          <p:txBody>
            <a:bodyPr>
              <a:normAutofit lnSpcReduction="10000"/>
            </a:bodyPr>
            <a:lstStyle/>
            <a:p>
              <a:pPr>
                <a:defRPr/>
              </a:pPr>
              <a:r>
                <a:rPr lang="en-US" altLang="zh-CN" sz="3000" dirty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4</a:t>
              </a:r>
              <a:endParaRPr lang="zh-CN" altLang="en-US" sz="3000" dirty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sym typeface="Arial" pitchFamily="34" charset="0"/>
              </a:endParaRPr>
            </a:p>
          </p:txBody>
        </p:sp>
      </p:grpSp>
      <p:grpSp>
        <p:nvGrpSpPr>
          <p:cNvPr id="8" name="组合 26"/>
          <p:cNvGrpSpPr/>
          <p:nvPr>
            <p:custDataLst>
              <p:tags r:id="rId10"/>
            </p:custDataLst>
          </p:nvPr>
        </p:nvGrpSpPr>
        <p:grpSpPr>
          <a:xfrm>
            <a:off x="3394857" y="3191363"/>
            <a:ext cx="4989601" cy="885234"/>
            <a:chOff x="3798888" y="4606925"/>
            <a:chExt cx="6925675" cy="1228724"/>
          </a:xfrm>
        </p:grpSpPr>
        <p:sp>
          <p:nvSpPr>
            <p:cNvPr id="28" name="文本框 27"/>
            <p:cNvSpPr txBox="1"/>
            <p:nvPr>
              <p:custDataLst>
                <p:tags r:id="rId15"/>
              </p:custDataLst>
            </p:nvPr>
          </p:nvSpPr>
          <p:spPr>
            <a:xfrm>
              <a:off x="4373562" y="5084763"/>
              <a:ext cx="6351001" cy="75088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>
                <a:defRPr/>
              </a:pPr>
              <a:r>
                <a:rPr lang="zh-CN" altLang="en-US" dirty="0" smtClean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案例节能分析</a:t>
              </a:r>
              <a:endParaRPr lang="zh-CN" altLang="en-US" dirty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sym typeface="Arial" pitchFamily="34" charset="0"/>
              </a:endParaRPr>
            </a:p>
          </p:txBody>
        </p:sp>
        <p:cxnSp>
          <p:nvCxnSpPr>
            <p:cNvPr id="29" name="直接连接符 28"/>
            <p:cNvCxnSpPr/>
            <p:nvPr>
              <p:custDataLst>
                <p:tags r:id="rId16"/>
              </p:custDataLst>
            </p:nvPr>
          </p:nvCxnSpPr>
          <p:spPr>
            <a:xfrm flipH="1">
              <a:off x="3997325" y="4895850"/>
              <a:ext cx="498475" cy="649288"/>
            </a:xfrm>
            <a:prstGeom prst="line">
              <a:avLst/>
            </a:prstGeom>
            <a:ln>
              <a:solidFill>
                <a:srgbClr val="D6A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>
              <p:custDataLst>
                <p:tags r:id="rId17"/>
              </p:custDataLst>
            </p:nvPr>
          </p:nvSpPr>
          <p:spPr>
            <a:xfrm>
              <a:off x="3798888" y="4606925"/>
              <a:ext cx="385762" cy="708025"/>
            </a:xfrm>
            <a:prstGeom prst="rect">
              <a:avLst/>
            </a:prstGeom>
            <a:noFill/>
          </p:spPr>
          <p:txBody>
            <a:bodyPr>
              <a:normAutofit lnSpcReduction="10000"/>
            </a:bodyPr>
            <a:lstStyle/>
            <a:p>
              <a:pPr>
                <a:defRPr/>
              </a:pPr>
              <a:r>
                <a:rPr lang="en-US" altLang="zh-CN" sz="3000" dirty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5</a:t>
              </a:r>
              <a:endParaRPr lang="zh-CN" altLang="en-US" sz="3000" dirty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sym typeface="Arial" pitchFamily="34" charset="0"/>
              </a:endParaRPr>
            </a:p>
          </p:txBody>
        </p:sp>
      </p:grpSp>
      <p:grpSp>
        <p:nvGrpSpPr>
          <p:cNvPr id="9" name="组合 30"/>
          <p:cNvGrpSpPr/>
          <p:nvPr>
            <p:custDataLst>
              <p:tags r:id="rId11"/>
            </p:custDataLst>
          </p:nvPr>
        </p:nvGrpSpPr>
        <p:grpSpPr>
          <a:xfrm>
            <a:off x="3394857" y="3885728"/>
            <a:ext cx="4989601" cy="885234"/>
            <a:chOff x="3798888" y="4606925"/>
            <a:chExt cx="6925675" cy="1228724"/>
          </a:xfrm>
        </p:grpSpPr>
        <p:sp>
          <p:nvSpPr>
            <p:cNvPr id="32" name="文本框 31"/>
            <p:cNvSpPr txBox="1"/>
            <p:nvPr>
              <p:custDataLst>
                <p:tags r:id="rId12"/>
              </p:custDataLst>
            </p:nvPr>
          </p:nvSpPr>
          <p:spPr>
            <a:xfrm>
              <a:off x="4373562" y="5084763"/>
              <a:ext cx="6351001" cy="75088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>
                <a:defRPr/>
              </a:pPr>
              <a:r>
                <a:rPr lang="zh-CN" altLang="en-US" dirty="0" smtClean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附表</a:t>
              </a:r>
              <a:endParaRPr lang="zh-CN" altLang="en-US" dirty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sym typeface="Arial" pitchFamily="34" charset="0"/>
              </a:endParaRPr>
            </a:p>
          </p:txBody>
        </p:sp>
        <p:cxnSp>
          <p:nvCxnSpPr>
            <p:cNvPr id="33" name="直接连接符 32"/>
            <p:cNvCxnSpPr/>
            <p:nvPr>
              <p:custDataLst>
                <p:tags r:id="rId13"/>
              </p:custDataLst>
            </p:nvPr>
          </p:nvCxnSpPr>
          <p:spPr>
            <a:xfrm flipH="1">
              <a:off x="3997325" y="4895850"/>
              <a:ext cx="498475" cy="649288"/>
            </a:xfrm>
            <a:prstGeom prst="line">
              <a:avLst/>
            </a:prstGeom>
            <a:ln>
              <a:solidFill>
                <a:srgbClr val="D6A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3798888" y="4606925"/>
              <a:ext cx="385762" cy="708025"/>
            </a:xfrm>
            <a:prstGeom prst="rect">
              <a:avLst/>
            </a:prstGeom>
            <a:noFill/>
          </p:spPr>
          <p:txBody>
            <a:bodyPr>
              <a:normAutofit lnSpcReduction="10000"/>
            </a:bodyPr>
            <a:lstStyle/>
            <a:p>
              <a:pPr>
                <a:defRPr/>
              </a:pPr>
              <a:r>
                <a:rPr lang="en-US" altLang="zh-CN" sz="3000" dirty="0">
                  <a:solidFill>
                    <a:srgbClr val="A19655"/>
                  </a:solidFill>
                  <a:latin typeface="黑体" pitchFamily="49" charset="-122"/>
                  <a:ea typeface="黑体" pitchFamily="49" charset="-122"/>
                  <a:sym typeface="Arial" pitchFamily="34" charset="0"/>
                </a:rPr>
                <a:t>6</a:t>
              </a:r>
              <a:endParaRPr lang="zh-CN" altLang="en-US" sz="3000" dirty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sym typeface="Arial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14282" y="1428742"/>
            <a:ext cx="2428892" cy="1500198"/>
            <a:chOff x="785786" y="1939609"/>
            <a:chExt cx="2357454" cy="1647627"/>
          </a:xfrm>
        </p:grpSpPr>
        <p:sp>
          <p:nvSpPr>
            <p:cNvPr id="5" name="AutoShape 2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1890769" y="3219988"/>
              <a:ext cx="529640" cy="367248"/>
            </a:xfrm>
            <a:custGeom>
              <a:avLst/>
              <a:gdLst>
                <a:gd name="connsiteX0" fmla="*/ 0 w 487681"/>
                <a:gd name="connsiteY0" fmla="*/ 338154 h 338154"/>
                <a:gd name="connsiteX1" fmla="*/ 378411 w 487681"/>
                <a:gd name="connsiteY1" fmla="*/ 0 h 338154"/>
                <a:gd name="connsiteX2" fmla="*/ 487681 w 487681"/>
                <a:gd name="connsiteY2" fmla="*/ 0 h 338154"/>
                <a:gd name="connsiteX3" fmla="*/ 109270 w 487681"/>
                <a:gd name="connsiteY3" fmla="*/ 338154 h 338154"/>
                <a:gd name="connsiteX4" fmla="*/ 0 w 487681"/>
                <a:gd name="connsiteY4" fmla="*/ 338154 h 338154"/>
                <a:gd name="connsiteX0-1" fmla="*/ 0 w 487681"/>
                <a:gd name="connsiteY0-2" fmla="*/ 338154 h 338154"/>
                <a:gd name="connsiteX1-3" fmla="*/ 378411 w 487681"/>
                <a:gd name="connsiteY1-4" fmla="*/ 0 h 338154"/>
                <a:gd name="connsiteX2-5" fmla="*/ 487681 w 487681"/>
                <a:gd name="connsiteY2-6" fmla="*/ 0 h 338154"/>
                <a:gd name="connsiteX3-7" fmla="*/ 121177 w 487681"/>
                <a:gd name="connsiteY3-8" fmla="*/ 338154 h 338154"/>
                <a:gd name="connsiteX4-9" fmla="*/ 0 w 487681"/>
                <a:gd name="connsiteY4-10" fmla="*/ 338154 h 3381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7681" h="338154">
                  <a:moveTo>
                    <a:pt x="0" y="338154"/>
                  </a:moveTo>
                  <a:lnTo>
                    <a:pt x="378411" y="0"/>
                  </a:lnTo>
                  <a:lnTo>
                    <a:pt x="487681" y="0"/>
                  </a:lnTo>
                  <a:lnTo>
                    <a:pt x="121177" y="338154"/>
                  </a:lnTo>
                  <a:lnTo>
                    <a:pt x="0" y="33815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1890766" y="3177514"/>
              <a:ext cx="136157" cy="40972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  <p:sp>
          <p:nvSpPr>
            <p:cNvPr id="4" name="Rectangle 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2300488" y="1939609"/>
              <a:ext cx="119918" cy="128037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  <p:sp>
          <p:nvSpPr>
            <p:cNvPr id="11" name="AutoShape 10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>
              <a:off x="785786" y="2500477"/>
              <a:ext cx="2357454" cy="677038"/>
            </a:xfrm>
            <a:prstGeom prst="roundRect">
              <a:avLst>
                <a:gd name="adj" fmla="val 16667"/>
              </a:avLst>
            </a:prstGeom>
            <a:solidFill>
              <a:srgbClr val="A88000"/>
            </a:solidFill>
            <a:ln w="19050">
              <a:noFill/>
              <a:round/>
            </a:ln>
          </p:spPr>
          <p:txBody>
            <a:bodyPr wrap="square" lIns="68580" tIns="34290" rIns="68580" bIns="3429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2000" dirty="0" smtClean="0">
                  <a:solidFill>
                    <a:schemeClr val="bg1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  <a:sym typeface="Arial" pitchFamily="34" charset="0"/>
                </a:rPr>
                <a:t>地下车库照明现状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  <a:sym typeface="Arial" pitchFamily="34" charset="0"/>
                </a:rPr>
                <a:t> </a:t>
              </a:r>
              <a:endParaRPr lang="en-US" altLang="zh-CN" sz="2000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" pitchFamily="34" charset="0"/>
              </a:endParaRPr>
            </a:p>
          </p:txBody>
        </p:sp>
        <p:sp>
          <p:nvSpPr>
            <p:cNvPr id="24" name="任意多边形 23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gray">
            <a:xfrm>
              <a:off x="1784383" y="1939613"/>
              <a:ext cx="636023" cy="599591"/>
            </a:xfrm>
            <a:custGeom>
              <a:avLst/>
              <a:gdLst>
                <a:gd name="connsiteX0" fmla="*/ 453124 w 585636"/>
                <a:gd name="connsiteY0" fmla="*/ 0 h 552091"/>
                <a:gd name="connsiteX1" fmla="*/ 585636 w 585636"/>
                <a:gd name="connsiteY1" fmla="*/ 0 h 552091"/>
                <a:gd name="connsiteX2" fmla="*/ 230468 w 585636"/>
                <a:gd name="connsiteY2" fmla="*/ 331255 h 552091"/>
                <a:gd name="connsiteX3" fmla="*/ 230483 w 585636"/>
                <a:gd name="connsiteY3" fmla="*/ 331255 h 552091"/>
                <a:gd name="connsiteX4" fmla="*/ 230483 w 585636"/>
                <a:gd name="connsiteY4" fmla="*/ 440527 h 552091"/>
                <a:gd name="connsiteX5" fmla="*/ 331895 w 585636"/>
                <a:gd name="connsiteY5" fmla="*/ 440527 h 552091"/>
                <a:gd name="connsiteX6" fmla="*/ 165948 w 585636"/>
                <a:gd name="connsiteY6" fmla="*/ 552091 h 552091"/>
                <a:gd name="connsiteX7" fmla="*/ 0 w 585636"/>
                <a:gd name="connsiteY7" fmla="*/ 440527 h 552091"/>
                <a:gd name="connsiteX8" fmla="*/ 101412 w 585636"/>
                <a:gd name="connsiteY8" fmla="*/ 440527 h 552091"/>
                <a:gd name="connsiteX9" fmla="*/ 101412 w 585636"/>
                <a:gd name="connsiteY9" fmla="*/ 331255 h 552091"/>
                <a:gd name="connsiteX10" fmla="*/ 97956 w 585636"/>
                <a:gd name="connsiteY10" fmla="*/ 331255 h 552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636" h="552091">
                  <a:moveTo>
                    <a:pt x="453124" y="0"/>
                  </a:moveTo>
                  <a:lnTo>
                    <a:pt x="585636" y="0"/>
                  </a:lnTo>
                  <a:lnTo>
                    <a:pt x="230468" y="331255"/>
                  </a:lnTo>
                  <a:lnTo>
                    <a:pt x="230483" y="331255"/>
                  </a:lnTo>
                  <a:lnTo>
                    <a:pt x="230483" y="440527"/>
                  </a:lnTo>
                  <a:lnTo>
                    <a:pt x="331895" y="440527"/>
                  </a:lnTo>
                  <a:lnTo>
                    <a:pt x="165948" y="552091"/>
                  </a:lnTo>
                  <a:lnTo>
                    <a:pt x="0" y="440527"/>
                  </a:lnTo>
                  <a:lnTo>
                    <a:pt x="101412" y="440527"/>
                  </a:lnTo>
                  <a:lnTo>
                    <a:pt x="101412" y="331255"/>
                  </a:lnTo>
                  <a:lnTo>
                    <a:pt x="97956" y="33125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square" lIns="68580" tIns="34290" rIns="68580" bIns="3429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</p:grpSp>
      <p:sp>
        <p:nvSpPr>
          <p:cNvPr id="15" name="矩形 14"/>
          <p:cNvSpPr/>
          <p:nvPr>
            <p:custDataLst>
              <p:tags r:id="rId2"/>
            </p:custDataLst>
          </p:nvPr>
        </p:nvSpPr>
        <p:spPr>
          <a:xfrm>
            <a:off x="2714612" y="1643056"/>
            <a:ext cx="6143668" cy="1714512"/>
          </a:xfrm>
          <a:prstGeom prst="rect">
            <a:avLst/>
          </a:prstGeom>
        </p:spPr>
        <p:txBody>
          <a:bodyPr wrap="square" lIns="68580" tIns="34290" rIns="68580" bIns="34290">
            <a:noAutofit/>
          </a:bodyPr>
          <a:lstStyle/>
          <a:p>
            <a:pPr algn="just"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</a:pPr>
            <a:r>
              <a:rPr lang="zh-CN" altLang="en-US" sz="1600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" pitchFamily="34" charset="0"/>
              </a:rPr>
              <a:t>地下停车场曾经由直管日光灯“一统天下”，由于缺乏有效的照明节能技术手段和管理思路，这个场所一直处于标准化照明与高能耗、减少电耗与昏暗环境、节约费用与业主物业纠纷等诸多矛盾中。目前很多地下停车场采用普通</a:t>
            </a:r>
            <a:r>
              <a:rPr lang="en-US" altLang="zh-CN" sz="1600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" pitchFamily="34" charset="0"/>
              </a:rPr>
              <a:t>T8</a:t>
            </a:r>
            <a:r>
              <a:rPr lang="zh-CN" altLang="en-US" sz="1600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" pitchFamily="34" charset="0"/>
              </a:rPr>
              <a:t>日光灯照明，运营成本居高不下！</a:t>
            </a:r>
            <a:endParaRPr lang="en-US" altLang="zh-CN" sz="1600" dirty="0" smtClean="0">
              <a:solidFill>
                <a:srgbClr val="FFC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  <a:sym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</a:pPr>
            <a:endParaRPr lang="en-US" altLang="zh-CN" sz="1600" dirty="0" smtClean="0">
              <a:solidFill>
                <a:srgbClr val="FFC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  <a:sym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</a:pPr>
            <a:endParaRPr lang="zh-CN" altLang="en-US" sz="1600" dirty="0">
              <a:solidFill>
                <a:srgbClr val="FFC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  <a:sym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571486"/>
            <a:ext cx="85725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C000"/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    1.</a:t>
            </a:r>
            <a:r>
              <a:rPr lang="zh-CN" altLang="en-US" sz="1600" dirty="0" smtClean="0">
                <a:solidFill>
                  <a:srgbClr val="FFC000"/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浪费严重        </a:t>
            </a:r>
            <a:endParaRPr lang="en-US" altLang="zh-CN" sz="1600" dirty="0" smtClean="0">
              <a:solidFill>
                <a:srgbClr val="FFC000"/>
              </a:solidFill>
              <a:latin typeface="黑体" pitchFamily="49" charset="-122"/>
              <a:ea typeface="黑体" pitchFamily="49" charset="-122"/>
              <a:cs typeface="Arial Unicode MS" pitchFamily="34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C000"/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    </a:t>
            </a:r>
            <a:r>
              <a:rPr lang="zh-CN" altLang="en-US" sz="1600" dirty="0" smtClean="0">
                <a:solidFill>
                  <a:srgbClr val="FFC000"/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地下停车场照明需求存在明显的“ 潮汐现象”，即高峰时段与低谷时段的差异明显，但传统的日光灯管不会因为这种差异而改变亮度，达不到按需照明的目的，这就造成了低谷时段照明的大量浪费。   </a:t>
            </a:r>
            <a:endParaRPr lang="en-US" altLang="zh-CN" sz="1600" dirty="0" smtClean="0">
              <a:solidFill>
                <a:srgbClr val="FFC000"/>
              </a:solidFill>
              <a:latin typeface="黑体" pitchFamily="49" charset="-122"/>
              <a:ea typeface="黑体" pitchFamily="49" charset="-122"/>
              <a:cs typeface="Arial Unicode MS" pitchFamily="34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C000"/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    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C000"/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    2. </a:t>
            </a:r>
            <a:r>
              <a:rPr lang="zh-CN" altLang="en-US" sz="1600" dirty="0" smtClean="0">
                <a:solidFill>
                  <a:srgbClr val="FFC000"/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运营成本高</a:t>
            </a:r>
            <a:endParaRPr lang="en-US" altLang="zh-CN" sz="1600" dirty="0" smtClean="0">
              <a:solidFill>
                <a:srgbClr val="FFC000"/>
              </a:solidFill>
              <a:latin typeface="黑体" pitchFamily="49" charset="-122"/>
              <a:ea typeface="黑体" pitchFamily="49" charset="-122"/>
              <a:cs typeface="Arial Unicode MS" pitchFamily="34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FFC000"/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    迫于经济压力，地下停车场的经营企业曾经采用多种办法，例如，减少照明灯具安装数量、减少亮灯数量、人工控制亮灯时间等达到节能的目的，但这些都是以降低照明品质为代价来换取电能的节约，改造效果往往不能令人满意。由于地下停车场这种场合在地下需要长时间照明，耗能比较严重，所以照明费用较高，企业不得不承担高额的运营成本</a:t>
            </a:r>
          </a:p>
          <a:p>
            <a:pPr marL="342900" indent="-342900">
              <a:lnSpc>
                <a:spcPct val="150000"/>
              </a:lnSpc>
            </a:pPr>
            <a:endParaRPr lang="zh-CN" altLang="en-US" sz="1600" dirty="0">
              <a:solidFill>
                <a:srgbClr val="FFC000"/>
              </a:solidFill>
              <a:latin typeface="黑体" pitchFamily="49" charset="-122"/>
              <a:ea typeface="黑体" pitchFamily="49" charset="-122"/>
              <a:cs typeface="Arial Unicode MS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7848" y="1349884"/>
            <a:ext cx="2357422" cy="1500198"/>
            <a:chOff x="785786" y="1939609"/>
            <a:chExt cx="2222741" cy="1647627"/>
          </a:xfrm>
        </p:grpSpPr>
        <p:sp>
          <p:nvSpPr>
            <p:cNvPr id="5" name="AutoShape 2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1890769" y="3219988"/>
              <a:ext cx="529640" cy="367248"/>
            </a:xfrm>
            <a:custGeom>
              <a:avLst/>
              <a:gdLst>
                <a:gd name="connsiteX0" fmla="*/ 0 w 487681"/>
                <a:gd name="connsiteY0" fmla="*/ 338154 h 338154"/>
                <a:gd name="connsiteX1" fmla="*/ 378411 w 487681"/>
                <a:gd name="connsiteY1" fmla="*/ 0 h 338154"/>
                <a:gd name="connsiteX2" fmla="*/ 487681 w 487681"/>
                <a:gd name="connsiteY2" fmla="*/ 0 h 338154"/>
                <a:gd name="connsiteX3" fmla="*/ 109270 w 487681"/>
                <a:gd name="connsiteY3" fmla="*/ 338154 h 338154"/>
                <a:gd name="connsiteX4" fmla="*/ 0 w 487681"/>
                <a:gd name="connsiteY4" fmla="*/ 338154 h 338154"/>
                <a:gd name="connsiteX0-1" fmla="*/ 0 w 487681"/>
                <a:gd name="connsiteY0-2" fmla="*/ 338154 h 338154"/>
                <a:gd name="connsiteX1-3" fmla="*/ 378411 w 487681"/>
                <a:gd name="connsiteY1-4" fmla="*/ 0 h 338154"/>
                <a:gd name="connsiteX2-5" fmla="*/ 487681 w 487681"/>
                <a:gd name="connsiteY2-6" fmla="*/ 0 h 338154"/>
                <a:gd name="connsiteX3-7" fmla="*/ 121177 w 487681"/>
                <a:gd name="connsiteY3-8" fmla="*/ 338154 h 338154"/>
                <a:gd name="connsiteX4-9" fmla="*/ 0 w 487681"/>
                <a:gd name="connsiteY4-10" fmla="*/ 338154 h 3381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7681" h="338154">
                  <a:moveTo>
                    <a:pt x="0" y="338154"/>
                  </a:moveTo>
                  <a:lnTo>
                    <a:pt x="378411" y="0"/>
                  </a:lnTo>
                  <a:lnTo>
                    <a:pt x="487681" y="0"/>
                  </a:lnTo>
                  <a:lnTo>
                    <a:pt x="121177" y="338154"/>
                  </a:lnTo>
                  <a:lnTo>
                    <a:pt x="0" y="33815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  <p:sp>
          <p:nvSpPr>
            <p:cNvPr id="6" name="Rectangle 1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1890766" y="3177514"/>
              <a:ext cx="136157" cy="40972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2300488" y="1939609"/>
              <a:ext cx="119918" cy="128037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  <p:sp>
          <p:nvSpPr>
            <p:cNvPr id="8" name="AutoShape 10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785786" y="2500477"/>
              <a:ext cx="2222741" cy="677038"/>
            </a:xfrm>
            <a:prstGeom prst="roundRect">
              <a:avLst>
                <a:gd name="adj" fmla="val 16667"/>
              </a:avLst>
            </a:prstGeom>
            <a:solidFill>
              <a:srgbClr val="A88000"/>
            </a:solidFill>
            <a:ln w="19050">
              <a:noFill/>
              <a:round/>
            </a:ln>
          </p:spPr>
          <p:txBody>
            <a:bodyPr wrap="square" lIns="68580" tIns="34290" rIns="68580" bIns="3429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  <a:sym typeface="Arial" pitchFamily="34" charset="0"/>
                </a:rPr>
                <a:t>地下车库照明特点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  <a:sym typeface="Arial" pitchFamily="34" charset="0"/>
                </a:rPr>
                <a:t> </a:t>
              </a:r>
              <a:endParaRPr lang="en-US" altLang="zh-CN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" pitchFamily="34" charset="0"/>
              </a:endParaRPr>
            </a:p>
          </p:txBody>
        </p:sp>
        <p:sp>
          <p:nvSpPr>
            <p:cNvPr id="9" name="任意多边形 8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1784383" y="1939613"/>
              <a:ext cx="636023" cy="599591"/>
            </a:xfrm>
            <a:custGeom>
              <a:avLst/>
              <a:gdLst>
                <a:gd name="connsiteX0" fmla="*/ 453124 w 585636"/>
                <a:gd name="connsiteY0" fmla="*/ 0 h 552091"/>
                <a:gd name="connsiteX1" fmla="*/ 585636 w 585636"/>
                <a:gd name="connsiteY1" fmla="*/ 0 h 552091"/>
                <a:gd name="connsiteX2" fmla="*/ 230468 w 585636"/>
                <a:gd name="connsiteY2" fmla="*/ 331255 h 552091"/>
                <a:gd name="connsiteX3" fmla="*/ 230483 w 585636"/>
                <a:gd name="connsiteY3" fmla="*/ 331255 h 552091"/>
                <a:gd name="connsiteX4" fmla="*/ 230483 w 585636"/>
                <a:gd name="connsiteY4" fmla="*/ 440527 h 552091"/>
                <a:gd name="connsiteX5" fmla="*/ 331895 w 585636"/>
                <a:gd name="connsiteY5" fmla="*/ 440527 h 552091"/>
                <a:gd name="connsiteX6" fmla="*/ 165948 w 585636"/>
                <a:gd name="connsiteY6" fmla="*/ 552091 h 552091"/>
                <a:gd name="connsiteX7" fmla="*/ 0 w 585636"/>
                <a:gd name="connsiteY7" fmla="*/ 440527 h 552091"/>
                <a:gd name="connsiteX8" fmla="*/ 101412 w 585636"/>
                <a:gd name="connsiteY8" fmla="*/ 440527 h 552091"/>
                <a:gd name="connsiteX9" fmla="*/ 101412 w 585636"/>
                <a:gd name="connsiteY9" fmla="*/ 331255 h 552091"/>
                <a:gd name="connsiteX10" fmla="*/ 97956 w 585636"/>
                <a:gd name="connsiteY10" fmla="*/ 331255 h 552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636" h="552091">
                  <a:moveTo>
                    <a:pt x="453124" y="0"/>
                  </a:moveTo>
                  <a:lnTo>
                    <a:pt x="585636" y="0"/>
                  </a:lnTo>
                  <a:lnTo>
                    <a:pt x="230468" y="331255"/>
                  </a:lnTo>
                  <a:lnTo>
                    <a:pt x="230483" y="331255"/>
                  </a:lnTo>
                  <a:lnTo>
                    <a:pt x="230483" y="440527"/>
                  </a:lnTo>
                  <a:lnTo>
                    <a:pt x="331895" y="440527"/>
                  </a:lnTo>
                  <a:lnTo>
                    <a:pt x="165948" y="552091"/>
                  </a:lnTo>
                  <a:lnTo>
                    <a:pt x="0" y="440527"/>
                  </a:lnTo>
                  <a:lnTo>
                    <a:pt x="101412" y="440527"/>
                  </a:lnTo>
                  <a:lnTo>
                    <a:pt x="101412" y="331255"/>
                  </a:lnTo>
                  <a:lnTo>
                    <a:pt x="97956" y="33125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square" lIns="68580" tIns="34290" rIns="68580" bIns="3429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428860" y="1000114"/>
            <a:ext cx="67151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600" dirty="0" smtClean="0">
                <a:solidFill>
                  <a:srgbClr val="D6A300"/>
                </a:solidFill>
                <a:latin typeface="黑体" pitchFamily="49" charset="-122"/>
                <a:ea typeface="黑体" pitchFamily="49" charset="-122"/>
              </a:rPr>
              <a:t>地下车大多置于建筑底层，几乎无自然光可采，全天</a:t>
            </a:r>
            <a:r>
              <a:rPr lang="en-US" altLang="zh-CN" sz="1600" dirty="0" smtClean="0">
                <a:solidFill>
                  <a:srgbClr val="D6A300"/>
                </a:solidFill>
                <a:latin typeface="黑体" pitchFamily="49" charset="-122"/>
                <a:ea typeface="黑体" pitchFamily="49" charset="-122"/>
              </a:rPr>
              <a:t>24</a:t>
            </a:r>
            <a:r>
              <a:rPr lang="zh-CN" altLang="en-US" sz="1600" dirty="0" smtClean="0">
                <a:solidFill>
                  <a:srgbClr val="D6A300"/>
                </a:solidFill>
                <a:latin typeface="黑体" pitchFamily="49" charset="-122"/>
                <a:ea typeface="黑体" pitchFamily="49" charset="-122"/>
              </a:rPr>
              <a:t>小时需要照明。</a:t>
            </a:r>
            <a:endParaRPr lang="en-US" altLang="zh-CN" sz="1600" dirty="0" smtClean="0">
              <a:solidFill>
                <a:srgbClr val="D6A300"/>
              </a:solidFill>
              <a:latin typeface="黑体" pitchFamily="49" charset="-122"/>
              <a:ea typeface="黑体" pitchFamily="49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600" dirty="0" smtClean="0">
                <a:solidFill>
                  <a:srgbClr val="D6A300"/>
                </a:solidFill>
                <a:latin typeface="黑体" pitchFamily="49" charset="-122"/>
                <a:ea typeface="黑体" pitchFamily="49" charset="-122"/>
              </a:rPr>
              <a:t>车库车辆的驶入与驶出存在“潮汐现象”，高峰期主要集中在上下班时段，根据现场实测，</a:t>
            </a:r>
            <a:r>
              <a:rPr lang="zh-CN" altLang="en-US" sz="1600" b="1" dirty="0" smtClean="0">
                <a:solidFill>
                  <a:srgbClr val="D6A300"/>
                </a:solidFill>
                <a:latin typeface="黑体" pitchFamily="49" charset="-122"/>
                <a:ea typeface="黑体" pitchFamily="49" charset="-122"/>
              </a:rPr>
              <a:t>一天中约有</a:t>
            </a:r>
            <a:r>
              <a:rPr lang="en-US" altLang="zh-CN" sz="1600" b="1" dirty="0" smtClean="0">
                <a:solidFill>
                  <a:srgbClr val="D6A300"/>
                </a:solidFill>
                <a:latin typeface="黑体" pitchFamily="49" charset="-122"/>
                <a:ea typeface="黑体" pitchFamily="49" charset="-122"/>
              </a:rPr>
              <a:t>3/4</a:t>
            </a:r>
            <a:r>
              <a:rPr lang="zh-CN" altLang="en-US" sz="1600" b="1" dirty="0" smtClean="0">
                <a:solidFill>
                  <a:srgbClr val="D6A300"/>
                </a:solidFill>
                <a:latin typeface="黑体" pitchFamily="49" charset="-122"/>
                <a:ea typeface="黑体" pitchFamily="49" charset="-122"/>
              </a:rPr>
              <a:t>的时间停车场处在休眠期</a:t>
            </a:r>
            <a:r>
              <a:rPr lang="zh-CN" altLang="en-US" sz="1600" dirty="0" smtClean="0">
                <a:solidFill>
                  <a:srgbClr val="D6A300"/>
                </a:solidFill>
                <a:latin typeface="黑体" pitchFamily="49" charset="-122"/>
                <a:ea typeface="黑体" pitchFamily="49" charset="-122"/>
              </a:rPr>
              <a:t>。</a:t>
            </a:r>
            <a:endParaRPr lang="en-US" altLang="zh-CN" sz="1600" dirty="0" smtClean="0">
              <a:solidFill>
                <a:srgbClr val="D6A300"/>
              </a:solidFill>
              <a:latin typeface="黑体" pitchFamily="49" charset="-122"/>
              <a:ea typeface="黑体" pitchFamily="49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600" dirty="0" smtClean="0">
                <a:solidFill>
                  <a:srgbClr val="D6A300"/>
                </a:solidFill>
                <a:latin typeface="黑体" pitchFamily="49" charset="-122"/>
                <a:ea typeface="黑体" pitchFamily="49" charset="-122"/>
              </a:rPr>
              <a:t>车库照明主要有两类，一是供车辆行驶的过道照明，一类是车位上方的照明。两者对照明的需求不尽相同。</a:t>
            </a:r>
            <a:endParaRPr lang="en-US" altLang="zh-CN" sz="1600" dirty="0" smtClean="0">
              <a:solidFill>
                <a:srgbClr val="D6A300"/>
              </a:solidFill>
              <a:latin typeface="黑体" pitchFamily="49" charset="-122"/>
              <a:ea typeface="黑体" pitchFamily="49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600" dirty="0" smtClean="0">
                <a:solidFill>
                  <a:srgbClr val="D6A300"/>
                </a:solidFill>
                <a:latin typeface="黑体" pitchFamily="49" charset="-122"/>
                <a:ea typeface="黑体" pitchFamily="49" charset="-122"/>
              </a:rPr>
              <a:t>车库照明，不仅要满足车辆进出的需求，还需要满足停车场中安保的照明，如监控等，确保来者车辆人身及财物的安全。</a:t>
            </a:r>
            <a:endParaRPr lang="zh-CN" altLang="en-US" sz="1600" dirty="0">
              <a:solidFill>
                <a:srgbClr val="D6A3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714612" y="1071552"/>
            <a:ext cx="6429388" cy="2857520"/>
          </a:xfrm>
          <a:prstGeom prst="rect">
            <a:avLst/>
          </a:prstGeom>
          <a:solidFill>
            <a:schemeClr val="bg2">
              <a:lumMod val="50000"/>
              <a:alpha val="5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在了解地下车库照明的现状与特点之后，有助于定制后续的车库照明节能改造方案，虽每个地下车库的情况不尽相同，但特点却是共通的。只需细节上的修改即可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020444" y="1151384"/>
            <a:ext cx="710564" cy="2725672"/>
          </a:xfrm>
          <a:custGeom>
            <a:avLst/>
            <a:gdLst>
              <a:gd name="connsiteX0" fmla="*/ 207264 w 853440"/>
              <a:gd name="connsiteY0" fmla="*/ 24384 h 3011424"/>
              <a:gd name="connsiteX1" fmla="*/ 853440 w 853440"/>
              <a:gd name="connsiteY1" fmla="*/ 1487424 h 3011424"/>
              <a:gd name="connsiteX2" fmla="*/ 158496 w 853440"/>
              <a:gd name="connsiteY2" fmla="*/ 3011424 h 3011424"/>
              <a:gd name="connsiteX3" fmla="*/ 73152 w 853440"/>
              <a:gd name="connsiteY3" fmla="*/ 2779776 h 3011424"/>
              <a:gd name="connsiteX4" fmla="*/ 670560 w 853440"/>
              <a:gd name="connsiteY4" fmla="*/ 1450848 h 3011424"/>
              <a:gd name="connsiteX5" fmla="*/ 0 w 853440"/>
              <a:gd name="connsiteY5" fmla="*/ 0 h 3011424"/>
              <a:gd name="connsiteX6" fmla="*/ 207264 w 853440"/>
              <a:gd name="connsiteY6" fmla="*/ 24384 h 3011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3440" h="3011424">
                <a:moveTo>
                  <a:pt x="207264" y="24384"/>
                </a:moveTo>
                <a:lnTo>
                  <a:pt x="853440" y="1487424"/>
                </a:lnTo>
                <a:lnTo>
                  <a:pt x="158496" y="3011424"/>
                </a:lnTo>
                <a:lnTo>
                  <a:pt x="73152" y="2779776"/>
                </a:lnTo>
                <a:lnTo>
                  <a:pt x="670560" y="1450848"/>
                </a:lnTo>
                <a:lnTo>
                  <a:pt x="0" y="0"/>
                </a:lnTo>
                <a:lnTo>
                  <a:pt x="207264" y="24384"/>
                </a:lnTo>
                <a:close/>
              </a:path>
            </a:pathLst>
          </a:custGeom>
          <a:solidFill>
            <a:schemeClr val="bg2">
              <a:lumMod val="50000"/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1714480" y="1142990"/>
            <a:ext cx="710564" cy="2725672"/>
          </a:xfrm>
          <a:custGeom>
            <a:avLst/>
            <a:gdLst>
              <a:gd name="connsiteX0" fmla="*/ 207264 w 853440"/>
              <a:gd name="connsiteY0" fmla="*/ 24384 h 3011424"/>
              <a:gd name="connsiteX1" fmla="*/ 853440 w 853440"/>
              <a:gd name="connsiteY1" fmla="*/ 1487424 h 3011424"/>
              <a:gd name="connsiteX2" fmla="*/ 158496 w 853440"/>
              <a:gd name="connsiteY2" fmla="*/ 3011424 h 3011424"/>
              <a:gd name="connsiteX3" fmla="*/ 73152 w 853440"/>
              <a:gd name="connsiteY3" fmla="*/ 2779776 h 3011424"/>
              <a:gd name="connsiteX4" fmla="*/ 670560 w 853440"/>
              <a:gd name="connsiteY4" fmla="*/ 1450848 h 3011424"/>
              <a:gd name="connsiteX5" fmla="*/ 0 w 853440"/>
              <a:gd name="connsiteY5" fmla="*/ 0 h 3011424"/>
              <a:gd name="connsiteX6" fmla="*/ 207264 w 853440"/>
              <a:gd name="connsiteY6" fmla="*/ 24384 h 3011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3440" h="3011424">
                <a:moveTo>
                  <a:pt x="207264" y="24384"/>
                </a:moveTo>
                <a:lnTo>
                  <a:pt x="853440" y="1487424"/>
                </a:lnTo>
                <a:lnTo>
                  <a:pt x="158496" y="3011424"/>
                </a:lnTo>
                <a:lnTo>
                  <a:pt x="73152" y="2779776"/>
                </a:lnTo>
                <a:lnTo>
                  <a:pt x="670560" y="1450848"/>
                </a:lnTo>
                <a:lnTo>
                  <a:pt x="0" y="0"/>
                </a:lnTo>
                <a:lnTo>
                  <a:pt x="207264" y="24384"/>
                </a:lnTo>
                <a:close/>
              </a:path>
            </a:pathLst>
          </a:custGeom>
          <a:solidFill>
            <a:schemeClr val="bg2">
              <a:lumMod val="50000"/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0" y="1142990"/>
            <a:ext cx="2143108" cy="2714644"/>
          </a:xfrm>
          <a:prstGeom prst="homePlate">
            <a:avLst>
              <a:gd name="adj" fmla="val 27244"/>
            </a:avLst>
          </a:prstGeom>
          <a:solidFill>
            <a:schemeClr val="bg2">
              <a:lumMod val="50000"/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3806" y="1392734"/>
            <a:ext cx="2357422" cy="1500198"/>
            <a:chOff x="785786" y="1939609"/>
            <a:chExt cx="2222741" cy="1647627"/>
          </a:xfrm>
        </p:grpSpPr>
        <p:sp>
          <p:nvSpPr>
            <p:cNvPr id="5" name="AutoShape 2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1890769" y="3219988"/>
              <a:ext cx="529640" cy="367248"/>
            </a:xfrm>
            <a:custGeom>
              <a:avLst/>
              <a:gdLst>
                <a:gd name="connsiteX0" fmla="*/ 0 w 487681"/>
                <a:gd name="connsiteY0" fmla="*/ 338154 h 338154"/>
                <a:gd name="connsiteX1" fmla="*/ 378411 w 487681"/>
                <a:gd name="connsiteY1" fmla="*/ 0 h 338154"/>
                <a:gd name="connsiteX2" fmla="*/ 487681 w 487681"/>
                <a:gd name="connsiteY2" fmla="*/ 0 h 338154"/>
                <a:gd name="connsiteX3" fmla="*/ 109270 w 487681"/>
                <a:gd name="connsiteY3" fmla="*/ 338154 h 338154"/>
                <a:gd name="connsiteX4" fmla="*/ 0 w 487681"/>
                <a:gd name="connsiteY4" fmla="*/ 338154 h 338154"/>
                <a:gd name="connsiteX0-1" fmla="*/ 0 w 487681"/>
                <a:gd name="connsiteY0-2" fmla="*/ 338154 h 338154"/>
                <a:gd name="connsiteX1-3" fmla="*/ 378411 w 487681"/>
                <a:gd name="connsiteY1-4" fmla="*/ 0 h 338154"/>
                <a:gd name="connsiteX2-5" fmla="*/ 487681 w 487681"/>
                <a:gd name="connsiteY2-6" fmla="*/ 0 h 338154"/>
                <a:gd name="connsiteX3-7" fmla="*/ 121177 w 487681"/>
                <a:gd name="connsiteY3-8" fmla="*/ 338154 h 338154"/>
                <a:gd name="connsiteX4-9" fmla="*/ 0 w 487681"/>
                <a:gd name="connsiteY4-10" fmla="*/ 338154 h 3381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7681" h="338154">
                  <a:moveTo>
                    <a:pt x="0" y="338154"/>
                  </a:moveTo>
                  <a:lnTo>
                    <a:pt x="378411" y="0"/>
                  </a:lnTo>
                  <a:lnTo>
                    <a:pt x="487681" y="0"/>
                  </a:lnTo>
                  <a:lnTo>
                    <a:pt x="121177" y="338154"/>
                  </a:lnTo>
                  <a:lnTo>
                    <a:pt x="0" y="33815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  <p:sp>
          <p:nvSpPr>
            <p:cNvPr id="6" name="Rectangle 1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1890766" y="3177514"/>
              <a:ext cx="136157" cy="40972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2300488" y="1939609"/>
              <a:ext cx="119918" cy="128037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  <p:sp>
          <p:nvSpPr>
            <p:cNvPr id="8" name="AutoShape 10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785786" y="2500477"/>
              <a:ext cx="2222741" cy="677038"/>
            </a:xfrm>
            <a:prstGeom prst="roundRect">
              <a:avLst>
                <a:gd name="adj" fmla="val 16667"/>
              </a:avLst>
            </a:prstGeom>
            <a:solidFill>
              <a:srgbClr val="A88000"/>
            </a:solidFill>
            <a:ln w="19050">
              <a:noFill/>
              <a:round/>
            </a:ln>
          </p:spPr>
          <p:txBody>
            <a:bodyPr wrap="square" lIns="68580" tIns="34290" rIns="68580" bIns="3429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  <a:sym typeface="Arial" pitchFamily="34" charset="0"/>
                </a:rPr>
                <a:t>常见的车库照明方案</a:t>
              </a:r>
              <a:endParaRPr lang="en-US" altLang="zh-CN" sz="1600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" pitchFamily="34" charset="0"/>
              </a:endParaRPr>
            </a:p>
          </p:txBody>
        </p:sp>
        <p:sp>
          <p:nvSpPr>
            <p:cNvPr id="9" name="任意多边形 8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1784383" y="1939613"/>
              <a:ext cx="636023" cy="599591"/>
            </a:xfrm>
            <a:custGeom>
              <a:avLst/>
              <a:gdLst>
                <a:gd name="connsiteX0" fmla="*/ 453124 w 585636"/>
                <a:gd name="connsiteY0" fmla="*/ 0 h 552091"/>
                <a:gd name="connsiteX1" fmla="*/ 585636 w 585636"/>
                <a:gd name="connsiteY1" fmla="*/ 0 h 552091"/>
                <a:gd name="connsiteX2" fmla="*/ 230468 w 585636"/>
                <a:gd name="connsiteY2" fmla="*/ 331255 h 552091"/>
                <a:gd name="connsiteX3" fmla="*/ 230483 w 585636"/>
                <a:gd name="connsiteY3" fmla="*/ 331255 h 552091"/>
                <a:gd name="connsiteX4" fmla="*/ 230483 w 585636"/>
                <a:gd name="connsiteY4" fmla="*/ 440527 h 552091"/>
                <a:gd name="connsiteX5" fmla="*/ 331895 w 585636"/>
                <a:gd name="connsiteY5" fmla="*/ 440527 h 552091"/>
                <a:gd name="connsiteX6" fmla="*/ 165948 w 585636"/>
                <a:gd name="connsiteY6" fmla="*/ 552091 h 552091"/>
                <a:gd name="connsiteX7" fmla="*/ 0 w 585636"/>
                <a:gd name="connsiteY7" fmla="*/ 440527 h 552091"/>
                <a:gd name="connsiteX8" fmla="*/ 101412 w 585636"/>
                <a:gd name="connsiteY8" fmla="*/ 440527 h 552091"/>
                <a:gd name="connsiteX9" fmla="*/ 101412 w 585636"/>
                <a:gd name="connsiteY9" fmla="*/ 331255 h 552091"/>
                <a:gd name="connsiteX10" fmla="*/ 97956 w 585636"/>
                <a:gd name="connsiteY10" fmla="*/ 331255 h 552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636" h="552091">
                  <a:moveTo>
                    <a:pt x="453124" y="0"/>
                  </a:moveTo>
                  <a:lnTo>
                    <a:pt x="585636" y="0"/>
                  </a:lnTo>
                  <a:lnTo>
                    <a:pt x="230468" y="331255"/>
                  </a:lnTo>
                  <a:lnTo>
                    <a:pt x="230483" y="331255"/>
                  </a:lnTo>
                  <a:lnTo>
                    <a:pt x="230483" y="440527"/>
                  </a:lnTo>
                  <a:lnTo>
                    <a:pt x="331895" y="440527"/>
                  </a:lnTo>
                  <a:lnTo>
                    <a:pt x="165948" y="552091"/>
                  </a:lnTo>
                  <a:lnTo>
                    <a:pt x="0" y="440527"/>
                  </a:lnTo>
                  <a:lnTo>
                    <a:pt x="101412" y="440527"/>
                  </a:lnTo>
                  <a:lnTo>
                    <a:pt x="101412" y="331255"/>
                  </a:lnTo>
                  <a:lnTo>
                    <a:pt x="97956" y="33125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square" lIns="68580" tIns="34290" rIns="68580" bIns="3429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2643174" y="1214428"/>
            <a:ext cx="6500826" cy="2643206"/>
          </a:xfrm>
          <a:prstGeom prst="rect">
            <a:avLst/>
          </a:prstGeom>
          <a:solidFill>
            <a:schemeClr val="bg2">
              <a:lumMod val="50000"/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随着科技的不断进步</a:t>
            </a:r>
            <a:r>
              <a:rPr lang="en-US" altLang="zh-CN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</a:t>
            </a:r>
            <a:r>
              <a:rPr lang="zh-CN" altLang="en-US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灯具功能愈加完善</a:t>
            </a:r>
            <a:endParaRPr lang="en-US" altLang="zh-CN" dirty="0" smtClean="0">
              <a:solidFill>
                <a:schemeClr val="tx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从形式来说，红外、智能与雷达感应三种方式</a:t>
            </a:r>
            <a:endParaRPr lang="en-US" altLang="zh-CN" dirty="0" smtClean="0">
              <a:solidFill>
                <a:schemeClr val="tx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其中都是用</a:t>
            </a:r>
            <a:r>
              <a:rPr lang="en-US" altLang="zh-CN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</a:t>
            </a:r>
            <a:r>
              <a:rPr lang="zh-CN" altLang="en-US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灯具代替</a:t>
            </a:r>
            <a:endParaRPr lang="zh-CN" altLang="en-US" dirty="0">
              <a:solidFill>
                <a:schemeClr val="tx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28610"/>
            <a:ext cx="9144000" cy="4357718"/>
          </a:xfrm>
          <a:prstGeom prst="rect">
            <a:avLst/>
          </a:prstGeom>
          <a:solidFill>
            <a:schemeClr val="bg2">
              <a:lumMod val="10000"/>
              <a:alpha val="5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500048"/>
            <a:ext cx="835824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1600" b="1" dirty="0" smtClean="0">
              <a:solidFill>
                <a:srgbClr val="A88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将原有传统日光灯管通过改造更换为感应式</a:t>
            </a:r>
            <a:r>
              <a:rPr lang="en-US" altLang="zh-CN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 </a:t>
            </a: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灯管，即可解决地下停车场照明能耗过高问题，同时</a:t>
            </a:r>
            <a:r>
              <a:rPr lang="en-US" altLang="zh-CN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 </a:t>
            </a: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灯管寿命较长，也降低了企业的维护成本；</a:t>
            </a:r>
            <a:r>
              <a:rPr lang="zh-CN" altLang="en-US" sz="1600" b="1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自从地下车库使用节能的声控感应、红外感应</a:t>
            </a:r>
            <a:r>
              <a:rPr lang="en-US" altLang="zh-CN" sz="1600" b="1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</a:t>
            </a:r>
            <a:r>
              <a:rPr lang="zh-CN" altLang="en-US" sz="1600" b="1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日光灯以来，许多试验证明双亮度的感应日光灯，节能高达一半以上。</a:t>
            </a:r>
            <a:endParaRPr lang="en-US" altLang="zh-CN" sz="1600" b="1" dirty="0" smtClean="0">
              <a:solidFill>
                <a:srgbClr val="A88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 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同时，由于</a:t>
            </a:r>
            <a:r>
              <a:rPr lang="zh-CN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声控感应</a:t>
            </a:r>
            <a:r>
              <a:rPr lang="en-US" altLang="zh-CN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</a:t>
            </a:r>
            <a:r>
              <a:rPr lang="zh-CN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日光灯</a:t>
            </a:r>
            <a:r>
              <a:rPr lang="zh-CN" altLang="en-US" sz="1600" b="1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与</a:t>
            </a:r>
            <a:r>
              <a:rPr lang="zh-CN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红外感应</a:t>
            </a:r>
            <a:r>
              <a:rPr lang="en-US" altLang="zh-CN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</a:t>
            </a:r>
            <a:r>
              <a:rPr lang="zh-CN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日光灯</a:t>
            </a:r>
            <a:r>
              <a:rPr lang="zh-CN" altLang="en-US" sz="1600" b="1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都存在一些无法克服的缺点，逐渐被后来居上的</a:t>
            </a:r>
            <a:r>
              <a:rPr lang="zh-CN" altLang="en-US" sz="1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雷达感应</a:t>
            </a:r>
            <a:r>
              <a:rPr lang="en-US" altLang="zh-CN" sz="1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</a:t>
            </a:r>
            <a:r>
              <a:rPr lang="zh-CN" altLang="en-US" sz="1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日光灯管</a:t>
            </a:r>
            <a:r>
              <a:rPr lang="zh-CN" altLang="en-US" sz="1600" b="1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所替代。</a:t>
            </a:r>
            <a:endParaRPr lang="en-US" altLang="zh-CN" sz="1600" b="1" dirty="0" smtClean="0">
              <a:solidFill>
                <a:srgbClr val="A88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600" dirty="0" smtClean="0">
              <a:solidFill>
                <a:srgbClr val="A88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0" i="0" u="none" strike="noStrike" cap="none" normalizeH="0" baseline="0" dirty="0" smtClean="0">
              <a:ln>
                <a:noFill/>
              </a:ln>
              <a:solidFill>
                <a:srgbClr val="A88000"/>
              </a:solidFill>
              <a:effectLst/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785800"/>
            <a:ext cx="9144000" cy="3357586"/>
          </a:xfrm>
          <a:prstGeom prst="rect">
            <a:avLst/>
          </a:prstGeom>
          <a:solidFill>
            <a:srgbClr val="18171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而对于是否采用智能化控制，停车场对于照明要求不是很高的场合，其人工维护及使用成本相对来说较高，很少有地下车库使用此类方案。</a:t>
            </a:r>
            <a:endParaRPr lang="en-US" altLang="zh-CN" dirty="0" smtClean="0">
              <a:solidFill>
                <a:srgbClr val="A88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dirty="0" smtClean="0">
              <a:solidFill>
                <a:srgbClr val="A88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智能照明系统</a:t>
            </a:r>
            <a:r>
              <a:rPr lang="zh-CN" altLang="en-US" sz="14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是利用先进电磁调压及电子感应技术，对供电进行实时监控与跟踪，自动平滑地调节电路的电压和电流幅度，改善照明电路中不平衡负荷所带来的额外功耗，提高功率因素，降低灯具和线路的工作温度，达到优化供电目的照明控制系统。</a:t>
            </a:r>
            <a:endParaRPr lang="en-US" altLang="zh-CN" sz="1400" dirty="0" smtClean="0">
              <a:solidFill>
                <a:srgbClr val="A88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57158" y="428610"/>
            <a:ext cx="878684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首先了解一下</a:t>
            </a:r>
            <a:r>
              <a:rPr lang="zh-CN" altLang="en-US" sz="1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声控</a:t>
            </a:r>
            <a:r>
              <a:rPr lang="zh-CN" altLang="en-US" sz="1600" b="1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、</a:t>
            </a:r>
            <a:r>
              <a:rPr lang="zh-CN" altLang="en-US" sz="1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红外</a:t>
            </a:r>
            <a:r>
              <a:rPr lang="zh-CN" altLang="en-US" sz="1600" b="1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与</a:t>
            </a:r>
            <a:r>
              <a:rPr lang="zh-CN" altLang="en-US" sz="1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雷达感应日光灯管</a:t>
            </a:r>
            <a:r>
              <a:rPr lang="zh-CN" altLang="en-US" sz="1600" b="1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的缺点与优点。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 smtClean="0">
              <a:solidFill>
                <a:srgbClr val="A88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声控感应</a:t>
            </a:r>
            <a:r>
              <a:rPr lang="en-US" altLang="zh-CN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</a:t>
            </a: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日光灯缺点：感应距离与物体发出的声音有关，当周围环境很嘈杂时，可能一直亮灯，太安静时，可能不触发，受环境、温度、灰尘等影响比较大。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 smtClean="0">
              <a:solidFill>
                <a:srgbClr val="A88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红外感应</a:t>
            </a:r>
            <a:r>
              <a:rPr lang="en-US" altLang="zh-CN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</a:t>
            </a: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日光灯缺点：感应距离一般，角度比较小，受环境、温度、灰尘等影响比较大，在</a:t>
            </a:r>
            <a:r>
              <a:rPr lang="en-US" altLang="zh-CN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37</a:t>
            </a: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度情况下，感应距离会缩短。检测红外感应头需要露出，不方便安装。</a:t>
            </a:r>
            <a:endParaRPr lang="en-US" altLang="zh-CN" sz="1600" dirty="0" smtClean="0">
              <a:solidFill>
                <a:srgbClr val="A88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600" dirty="0" smtClean="0">
              <a:solidFill>
                <a:srgbClr val="A88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雷达感应</a:t>
            </a:r>
            <a:r>
              <a:rPr lang="en-US" altLang="zh-CN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</a:t>
            </a: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日光灯优点：感应距离更远，角度广，无死区，能穿透玻璃和薄木板，不受环境、温度、灰尘等影响，在</a:t>
            </a:r>
            <a:r>
              <a:rPr lang="en-US" altLang="zh-CN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37</a:t>
            </a: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度情况下，感应距离不会缩短。反映速度快。是声控、红外感应的最佳替代品。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214282" y="1357304"/>
            <a:ext cx="871540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其采用多普勒效应原理</a:t>
            </a:r>
            <a:r>
              <a:rPr lang="zh-CN" altLang="en-US" sz="1600" dirty="0" smtClean="0">
                <a:solidFill>
                  <a:srgbClr val="A88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：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通过平面天线发射电磁波，当有移动物体进入到电磁波的环境时，波形反射折回，平面天线接收到反馈的波形时，后续电路经检测触发信号工作。从而产生亮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/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微亮的双亮度效果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,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综合加权功率只有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5-6W,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比普通荧光灯节能效果达到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85%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以上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1600" dirty="0" smtClean="0">
              <a:solidFill>
                <a:srgbClr val="A88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其寿命大幅度延长，和人体热释电感应和声控感应相比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, 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感应距离更远，角度更广，无死区，能穿透玻璃和薄木板，不受环境、温度、灰尘等影响，在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37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度情况下，感应距离不会缩短。反映速度快，隐蔽性好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,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雷达感应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日光灯是目前地下车库最优的照明灯具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88000"/>
                </a:solidFill>
                <a:effectLst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</p:txBody>
      </p:sp>
      <p:sp>
        <p:nvSpPr>
          <p:cNvPr id="6" name="矩形 5"/>
          <p:cNvSpPr/>
          <p:nvPr/>
        </p:nvSpPr>
        <p:spPr>
          <a:xfrm>
            <a:off x="285720" y="571486"/>
            <a:ext cx="2941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LED</a:t>
            </a:r>
            <a:r>
              <a:rPr lang="zh-CN" altLang="en-US" b="1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雷达感应日光灯管介绍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7848" y="1349884"/>
            <a:ext cx="2357422" cy="1500198"/>
            <a:chOff x="785786" y="1939609"/>
            <a:chExt cx="2222741" cy="1647627"/>
          </a:xfrm>
        </p:grpSpPr>
        <p:sp>
          <p:nvSpPr>
            <p:cNvPr id="3" name="AutoShape 2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1890769" y="3219988"/>
              <a:ext cx="529640" cy="367248"/>
            </a:xfrm>
            <a:custGeom>
              <a:avLst/>
              <a:gdLst>
                <a:gd name="connsiteX0" fmla="*/ 0 w 487681"/>
                <a:gd name="connsiteY0" fmla="*/ 338154 h 338154"/>
                <a:gd name="connsiteX1" fmla="*/ 378411 w 487681"/>
                <a:gd name="connsiteY1" fmla="*/ 0 h 338154"/>
                <a:gd name="connsiteX2" fmla="*/ 487681 w 487681"/>
                <a:gd name="connsiteY2" fmla="*/ 0 h 338154"/>
                <a:gd name="connsiteX3" fmla="*/ 109270 w 487681"/>
                <a:gd name="connsiteY3" fmla="*/ 338154 h 338154"/>
                <a:gd name="connsiteX4" fmla="*/ 0 w 487681"/>
                <a:gd name="connsiteY4" fmla="*/ 338154 h 338154"/>
                <a:gd name="connsiteX0-1" fmla="*/ 0 w 487681"/>
                <a:gd name="connsiteY0-2" fmla="*/ 338154 h 338154"/>
                <a:gd name="connsiteX1-3" fmla="*/ 378411 w 487681"/>
                <a:gd name="connsiteY1-4" fmla="*/ 0 h 338154"/>
                <a:gd name="connsiteX2-5" fmla="*/ 487681 w 487681"/>
                <a:gd name="connsiteY2-6" fmla="*/ 0 h 338154"/>
                <a:gd name="connsiteX3-7" fmla="*/ 121177 w 487681"/>
                <a:gd name="connsiteY3-8" fmla="*/ 338154 h 338154"/>
                <a:gd name="connsiteX4-9" fmla="*/ 0 w 487681"/>
                <a:gd name="connsiteY4-10" fmla="*/ 338154 h 3381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7681" h="338154">
                  <a:moveTo>
                    <a:pt x="0" y="338154"/>
                  </a:moveTo>
                  <a:lnTo>
                    <a:pt x="378411" y="0"/>
                  </a:lnTo>
                  <a:lnTo>
                    <a:pt x="487681" y="0"/>
                  </a:lnTo>
                  <a:lnTo>
                    <a:pt x="121177" y="338154"/>
                  </a:lnTo>
                  <a:lnTo>
                    <a:pt x="0" y="33815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  <p:sp>
          <p:nvSpPr>
            <p:cNvPr id="4" name="Rectangle 1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1890766" y="3177514"/>
              <a:ext cx="136157" cy="40972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  <p:sp>
          <p:nvSpPr>
            <p:cNvPr id="5" name="Rectangle 5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2300488" y="1939609"/>
              <a:ext cx="119918" cy="128037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  <p:sp>
          <p:nvSpPr>
            <p:cNvPr id="6" name="AutoShape 10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785786" y="2500477"/>
              <a:ext cx="2222741" cy="677038"/>
            </a:xfrm>
            <a:prstGeom prst="roundRect">
              <a:avLst>
                <a:gd name="adj" fmla="val 16667"/>
              </a:avLst>
            </a:prstGeom>
            <a:solidFill>
              <a:srgbClr val="A88000"/>
            </a:solidFill>
            <a:ln w="19050">
              <a:noFill/>
              <a:round/>
            </a:ln>
          </p:spPr>
          <p:txBody>
            <a:bodyPr wrap="square" lIns="68580" tIns="34290" rIns="68580" bIns="3429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  <a:sym typeface="Arial" pitchFamily="34" charset="0"/>
                </a:rPr>
                <a:t>车库照明国家标准</a:t>
              </a:r>
              <a:endParaRPr lang="en-US" altLang="zh-CN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" pitchFamily="34" charset="0"/>
              </a:endParaRPr>
            </a:p>
          </p:txBody>
        </p:sp>
        <p:sp>
          <p:nvSpPr>
            <p:cNvPr id="7" name="任意多边形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1784383" y="1939613"/>
              <a:ext cx="636023" cy="599591"/>
            </a:xfrm>
            <a:custGeom>
              <a:avLst/>
              <a:gdLst>
                <a:gd name="connsiteX0" fmla="*/ 453124 w 585636"/>
                <a:gd name="connsiteY0" fmla="*/ 0 h 552091"/>
                <a:gd name="connsiteX1" fmla="*/ 585636 w 585636"/>
                <a:gd name="connsiteY1" fmla="*/ 0 h 552091"/>
                <a:gd name="connsiteX2" fmla="*/ 230468 w 585636"/>
                <a:gd name="connsiteY2" fmla="*/ 331255 h 552091"/>
                <a:gd name="connsiteX3" fmla="*/ 230483 w 585636"/>
                <a:gd name="connsiteY3" fmla="*/ 331255 h 552091"/>
                <a:gd name="connsiteX4" fmla="*/ 230483 w 585636"/>
                <a:gd name="connsiteY4" fmla="*/ 440527 h 552091"/>
                <a:gd name="connsiteX5" fmla="*/ 331895 w 585636"/>
                <a:gd name="connsiteY5" fmla="*/ 440527 h 552091"/>
                <a:gd name="connsiteX6" fmla="*/ 165948 w 585636"/>
                <a:gd name="connsiteY6" fmla="*/ 552091 h 552091"/>
                <a:gd name="connsiteX7" fmla="*/ 0 w 585636"/>
                <a:gd name="connsiteY7" fmla="*/ 440527 h 552091"/>
                <a:gd name="connsiteX8" fmla="*/ 101412 w 585636"/>
                <a:gd name="connsiteY8" fmla="*/ 440527 h 552091"/>
                <a:gd name="connsiteX9" fmla="*/ 101412 w 585636"/>
                <a:gd name="connsiteY9" fmla="*/ 331255 h 552091"/>
                <a:gd name="connsiteX10" fmla="*/ 97956 w 585636"/>
                <a:gd name="connsiteY10" fmla="*/ 331255 h 552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636" h="552091">
                  <a:moveTo>
                    <a:pt x="453124" y="0"/>
                  </a:moveTo>
                  <a:lnTo>
                    <a:pt x="585636" y="0"/>
                  </a:lnTo>
                  <a:lnTo>
                    <a:pt x="230468" y="331255"/>
                  </a:lnTo>
                  <a:lnTo>
                    <a:pt x="230483" y="331255"/>
                  </a:lnTo>
                  <a:lnTo>
                    <a:pt x="230483" y="440527"/>
                  </a:lnTo>
                  <a:lnTo>
                    <a:pt x="331895" y="440527"/>
                  </a:lnTo>
                  <a:lnTo>
                    <a:pt x="165948" y="552091"/>
                  </a:lnTo>
                  <a:lnTo>
                    <a:pt x="0" y="440527"/>
                  </a:lnTo>
                  <a:lnTo>
                    <a:pt x="101412" y="440527"/>
                  </a:lnTo>
                  <a:lnTo>
                    <a:pt x="101412" y="331255"/>
                  </a:lnTo>
                  <a:lnTo>
                    <a:pt x="97956" y="33125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square" lIns="68580" tIns="34290" rIns="68580" bIns="3429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zh-CN" altLang="en-US" sz="1100" dirty="0">
                <a:solidFill>
                  <a:schemeClr val="bg1"/>
                </a:solidFill>
                <a:latin typeface="+mn-lt"/>
                <a:sym typeface="Arial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2571736" y="1285866"/>
            <a:ext cx="61436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C000"/>
                </a:solidFill>
              </a:rPr>
              <a:t>国标</a:t>
            </a:r>
            <a:r>
              <a:rPr lang="en-US" altLang="zh-CN" dirty="0" smtClean="0">
                <a:solidFill>
                  <a:srgbClr val="FFC000"/>
                </a:solidFill>
              </a:rPr>
              <a:t>《</a:t>
            </a:r>
            <a:r>
              <a:rPr lang="en-US" dirty="0" smtClean="0">
                <a:solidFill>
                  <a:srgbClr val="FFC000"/>
                </a:solidFill>
              </a:rPr>
              <a:t>GB50034-2013</a:t>
            </a:r>
            <a:r>
              <a:rPr lang="zh-CN" altLang="en-US" dirty="0" smtClean="0">
                <a:solidFill>
                  <a:srgbClr val="FFC000"/>
                </a:solidFill>
              </a:rPr>
              <a:t>建筑照明设计标准</a:t>
            </a:r>
            <a:r>
              <a:rPr lang="en-US" altLang="zh-CN" dirty="0" smtClean="0">
                <a:solidFill>
                  <a:srgbClr val="FFC000"/>
                </a:solidFill>
              </a:rPr>
              <a:t>》</a:t>
            </a:r>
            <a:r>
              <a:rPr lang="zh-CN" altLang="en-US" dirty="0" smtClean="0">
                <a:solidFill>
                  <a:srgbClr val="FFC000"/>
                </a:solidFill>
              </a:rPr>
              <a:t>中要求</a:t>
            </a:r>
            <a:r>
              <a:rPr lang="en-US" dirty="0" smtClean="0">
                <a:solidFill>
                  <a:srgbClr val="FFC000"/>
                </a:solidFill>
              </a:rPr>
              <a:t>: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zh-CN" altLang="en-US" dirty="0" smtClean="0">
                <a:solidFill>
                  <a:srgbClr val="FFC000"/>
                </a:solidFill>
              </a:rPr>
              <a:t>公共车库参考地平面照度标准值为</a:t>
            </a:r>
            <a:r>
              <a:rPr lang="en-US" dirty="0" smtClean="0">
                <a:solidFill>
                  <a:srgbClr val="FFC000"/>
                </a:solidFill>
              </a:rPr>
              <a:t>50Lx;  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zh-CN" altLang="en-US" dirty="0" smtClean="0">
                <a:solidFill>
                  <a:srgbClr val="FFC000"/>
                </a:solidFill>
              </a:rPr>
              <a:t>车库照明功率密度限制现行值为</a:t>
            </a:r>
            <a:r>
              <a:rPr lang="en-US" dirty="0" smtClean="0">
                <a:solidFill>
                  <a:srgbClr val="FFC000"/>
                </a:solidFill>
              </a:rPr>
              <a:t>2.5W/</a:t>
            </a:r>
            <a:r>
              <a:rPr lang="zh-CN" altLang="en-US" dirty="0" smtClean="0">
                <a:solidFill>
                  <a:srgbClr val="FFC000"/>
                </a:solidFill>
              </a:rPr>
              <a:t>㎡</a:t>
            </a:r>
            <a:r>
              <a:rPr lang="en-US" dirty="0" smtClean="0">
                <a:solidFill>
                  <a:srgbClr val="FFC000"/>
                </a:solidFill>
              </a:rPr>
              <a:t>, </a:t>
            </a:r>
            <a:r>
              <a:rPr lang="zh-CN" altLang="en-US" dirty="0" smtClean="0">
                <a:solidFill>
                  <a:srgbClr val="FFC000"/>
                </a:solidFill>
              </a:rPr>
              <a:t>目标值为</a:t>
            </a:r>
            <a:r>
              <a:rPr lang="en-US" dirty="0" smtClean="0">
                <a:solidFill>
                  <a:srgbClr val="FFC000"/>
                </a:solidFill>
              </a:rPr>
              <a:t>2W/</a:t>
            </a:r>
            <a:r>
              <a:rPr lang="zh-CN" altLang="en-US" dirty="0" smtClean="0">
                <a:solidFill>
                  <a:srgbClr val="FFC000"/>
                </a:solidFill>
              </a:rPr>
              <a:t>㎡；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zh-CN" altLang="en-US" dirty="0" smtClean="0">
                <a:solidFill>
                  <a:srgbClr val="FFC000"/>
                </a:solidFill>
              </a:rPr>
              <a:t>地下车库宜按使用需求自动调节照度。</a:t>
            </a:r>
            <a:endParaRPr lang="zh-CN" alt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720" y="285734"/>
            <a:ext cx="3643338" cy="428628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rgbClr val="A88000"/>
                </a:solidFill>
              </a:rPr>
              <a:t>地下车库照明改造的</a:t>
            </a:r>
            <a:r>
              <a:rPr lang="zh-CN" alt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布灯方式</a:t>
            </a:r>
            <a:endParaRPr lang="zh-CN" altLang="en-US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571618"/>
            <a:ext cx="8501122" cy="12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A19655"/>
                </a:solidFill>
              </a:rPr>
              <a:t>地下车库照明分类：</a:t>
            </a:r>
            <a:endParaRPr lang="en-US" altLang="zh-CN" dirty="0" smtClean="0">
              <a:solidFill>
                <a:srgbClr val="A19655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A19655"/>
                </a:solidFill>
              </a:rPr>
              <a:t>按位置分类，可以分为车位照明，车道照明以及出入口的过度照明；</a:t>
            </a:r>
            <a:endParaRPr lang="en-US" altLang="zh-CN" dirty="0" smtClean="0">
              <a:solidFill>
                <a:srgbClr val="A19655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A19655"/>
                </a:solidFill>
              </a:rPr>
              <a:t>按功能分类，可以分为平时照明，应急疏散照明。</a:t>
            </a:r>
            <a:endParaRPr lang="en-US" altLang="zh-CN" dirty="0" smtClean="0">
              <a:solidFill>
                <a:srgbClr val="A196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14296"/>
            <a:ext cx="8929718" cy="176693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i="0" dirty="0" smtClean="0">
                <a:solidFill>
                  <a:srgbClr val="A19655"/>
                </a:solidFill>
                <a:latin typeface="+mj-ea"/>
              </a:rPr>
              <a:t>车库布灯时，车道处为了降低行车时的眩光感，并考虑引导行车的作用，车道处灯的长轴应与车辆行驶方向一致，灯具的配置应与车道呼应且排列整齐，这样才会使照明的导引性好。如下图所示：</a:t>
            </a:r>
            <a:r>
              <a:rPr lang="en-US" altLang="zh-CN" sz="1600" i="0" dirty="0" smtClean="0">
                <a:solidFill>
                  <a:srgbClr val="A19655"/>
                </a:solidFill>
                <a:latin typeface="+mj-ea"/>
              </a:rPr>
              <a:t/>
            </a:r>
            <a:br>
              <a:rPr lang="en-US" altLang="zh-CN" sz="1600" i="0" dirty="0" smtClean="0">
                <a:solidFill>
                  <a:srgbClr val="A19655"/>
                </a:solidFill>
                <a:latin typeface="+mj-ea"/>
              </a:rPr>
            </a:br>
            <a:r>
              <a:rPr lang="zh-CN" altLang="en-US" sz="1600" i="0" dirty="0" smtClean="0">
                <a:solidFill>
                  <a:srgbClr val="A19655"/>
                </a:solidFill>
                <a:latin typeface="黑体" pitchFamily="49" charset="-122"/>
                <a:ea typeface="黑体" pitchFamily="49" charset="-122"/>
                <a:cs typeface="宋体" pitchFamily="2" charset="-122"/>
              </a:rPr>
              <a:t>车位处则可根据实际需求，选用高低亮自动转换模式或自动关灯模式，以实现最大程度的节能效果</a:t>
            </a:r>
            <a:endParaRPr lang="zh-CN" altLang="en-US" sz="1600" i="0" dirty="0">
              <a:latin typeface="+mj-ea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t="48636" b="18940"/>
          <a:stretch>
            <a:fillRect/>
          </a:stretch>
        </p:blipFill>
        <p:spPr bwMode="auto">
          <a:xfrm>
            <a:off x="1643042" y="1857370"/>
            <a:ext cx="5643570" cy="1571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l="22614" t="65287" r="18465"/>
          <a:stretch>
            <a:fillRect/>
          </a:stretch>
        </p:blipFill>
        <p:spPr bwMode="auto">
          <a:xfrm>
            <a:off x="2000232" y="3571882"/>
            <a:ext cx="5000660" cy="143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28596" y="285734"/>
            <a:ext cx="7858180" cy="1334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有人或车进入到感应探测范围时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,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灯具自动全亮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,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车或人离开后延时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1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分钟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,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灯具自动进入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20%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亮度待机状态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.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（适用于车道及车位）</a:t>
            </a:r>
            <a:endParaRPr kumimoji="0" lang="en-US" altLang="zh-CN" sz="1400" b="0" i="0" u="none" strike="noStrike" cap="none" normalizeH="0" baseline="0" dirty="0" smtClean="0">
              <a:ln>
                <a:noFill/>
              </a:ln>
              <a:solidFill>
                <a:srgbClr val="A19655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有人或车进入到灯具感应探测范围时灯具自动亮灯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,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当车或人离开后延时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1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分钟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,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灯具自动关掉进入待机状态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.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n-ea"/>
                <a:cs typeface="宋体" pitchFamily="2" charset="-122"/>
              </a:rPr>
              <a:t>（适用于车位处）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t="20939"/>
          <a:stretch>
            <a:fillRect/>
          </a:stretch>
        </p:blipFill>
        <p:spPr bwMode="auto">
          <a:xfrm>
            <a:off x="857224" y="1857370"/>
            <a:ext cx="7580313" cy="296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85786" y="1000114"/>
            <a:ext cx="7786742" cy="285752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注意：</a:t>
            </a:r>
            <a:r>
              <a:rPr lang="zh-CN" altLang="en-US" sz="1600" dirty="0" smtClean="0">
                <a:solidFill>
                  <a:srgbClr val="A19655"/>
                </a:solidFill>
              </a:rPr>
              <a:t>在整个地下车库照明设计方案中，一般不会全部采用感应灯具，常用的是使用常亮的</a:t>
            </a:r>
            <a:r>
              <a:rPr lang="en-US" altLang="zh-CN" sz="1600" dirty="0" smtClean="0">
                <a:solidFill>
                  <a:srgbClr val="A19655"/>
                </a:solidFill>
              </a:rPr>
              <a:t>LED</a:t>
            </a:r>
            <a:r>
              <a:rPr lang="zh-CN" altLang="en-US" sz="1600" dirty="0" smtClean="0">
                <a:solidFill>
                  <a:srgbClr val="A19655"/>
                </a:solidFill>
              </a:rPr>
              <a:t>灯具</a:t>
            </a:r>
            <a:r>
              <a:rPr lang="en-US" altLang="zh-CN" sz="1600" dirty="0" smtClean="0">
                <a:solidFill>
                  <a:srgbClr val="A19655"/>
                </a:solidFill>
              </a:rPr>
              <a:t>18w</a:t>
            </a:r>
            <a:r>
              <a:rPr lang="zh-CN" altLang="en-US" sz="1600" dirty="0" smtClean="0">
                <a:solidFill>
                  <a:srgbClr val="A19655"/>
                </a:solidFill>
              </a:rPr>
              <a:t>搭配使用，此设计是为安保工作及正常照明需求。</a:t>
            </a:r>
            <a:endParaRPr lang="en-US" altLang="zh-CN" sz="1600" dirty="0" smtClean="0">
              <a:solidFill>
                <a:srgbClr val="A19655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A19655"/>
                </a:solidFill>
              </a:rPr>
              <a:t>常用的方案是：车道的照明中采用</a:t>
            </a:r>
            <a:r>
              <a:rPr lang="en-US" altLang="zh-CN" sz="1600" dirty="0" smtClean="0">
                <a:solidFill>
                  <a:srgbClr val="A19655"/>
                </a:solidFill>
              </a:rPr>
              <a:t>2+1</a:t>
            </a:r>
            <a:r>
              <a:rPr lang="zh-CN" altLang="en-US" sz="1600" dirty="0" smtClean="0">
                <a:solidFill>
                  <a:srgbClr val="A19655"/>
                </a:solidFill>
              </a:rPr>
              <a:t>的方案，即</a:t>
            </a:r>
            <a:r>
              <a:rPr lang="en-US" altLang="zh-CN" sz="1600" dirty="0" smtClean="0">
                <a:solidFill>
                  <a:srgbClr val="A19655"/>
                </a:solidFill>
              </a:rPr>
              <a:t>2</a:t>
            </a:r>
            <a:r>
              <a:rPr lang="zh-CN" altLang="en-US" sz="1600" dirty="0" smtClean="0">
                <a:solidFill>
                  <a:srgbClr val="A19655"/>
                </a:solidFill>
              </a:rPr>
              <a:t>支感应灯管搭配</a:t>
            </a:r>
            <a:r>
              <a:rPr lang="en-US" altLang="zh-CN" sz="1600" dirty="0" smtClean="0">
                <a:solidFill>
                  <a:srgbClr val="A19655"/>
                </a:solidFill>
              </a:rPr>
              <a:t>1</a:t>
            </a:r>
            <a:r>
              <a:rPr lang="zh-CN" altLang="en-US" sz="1600" dirty="0" smtClean="0">
                <a:solidFill>
                  <a:srgbClr val="A19655"/>
                </a:solidFill>
              </a:rPr>
              <a:t>支常亮灯管</a:t>
            </a:r>
            <a:endParaRPr lang="en-US" altLang="zh-CN" sz="1600" dirty="0" smtClean="0">
              <a:solidFill>
                <a:srgbClr val="A19655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A19655"/>
                </a:solidFill>
              </a:rPr>
              <a:t>停车位照明中，采用</a:t>
            </a:r>
            <a:r>
              <a:rPr lang="en-US" altLang="zh-CN" sz="1600" dirty="0" smtClean="0">
                <a:solidFill>
                  <a:srgbClr val="A19655"/>
                </a:solidFill>
              </a:rPr>
              <a:t>5+1</a:t>
            </a:r>
            <a:r>
              <a:rPr lang="zh-CN" altLang="en-US" sz="1600" dirty="0" smtClean="0">
                <a:solidFill>
                  <a:srgbClr val="A19655"/>
                </a:solidFill>
              </a:rPr>
              <a:t>的搭配方案，即</a:t>
            </a:r>
            <a:r>
              <a:rPr lang="en-US" altLang="zh-CN" sz="1600" dirty="0" smtClean="0">
                <a:solidFill>
                  <a:srgbClr val="A19655"/>
                </a:solidFill>
              </a:rPr>
              <a:t>5</a:t>
            </a:r>
            <a:r>
              <a:rPr lang="zh-CN" altLang="en-US" sz="1600" dirty="0" smtClean="0">
                <a:solidFill>
                  <a:srgbClr val="A19655"/>
                </a:solidFill>
              </a:rPr>
              <a:t>支感应灯管搭配</a:t>
            </a:r>
            <a:r>
              <a:rPr lang="en-US" altLang="zh-CN" sz="1600" dirty="0" smtClean="0">
                <a:solidFill>
                  <a:srgbClr val="A19655"/>
                </a:solidFill>
              </a:rPr>
              <a:t>1</a:t>
            </a:r>
            <a:r>
              <a:rPr lang="zh-CN" altLang="en-US" sz="1600" dirty="0" smtClean="0">
                <a:solidFill>
                  <a:srgbClr val="A19655"/>
                </a:solidFill>
              </a:rPr>
              <a:t>支常亮灯管。</a:t>
            </a:r>
            <a:endParaRPr lang="en-US" altLang="zh-CN" sz="1600" dirty="0" smtClean="0">
              <a:solidFill>
                <a:srgbClr val="A19655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A19655"/>
                </a:solidFill>
              </a:rPr>
              <a:t>此方案，即保证节能需求，又能确保整个停车场的亮度及停车主的心理需求。</a:t>
            </a:r>
            <a:endParaRPr lang="zh-CN" altLang="en-US" sz="1600" dirty="0">
              <a:solidFill>
                <a:srgbClr val="A196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4282" y="142858"/>
            <a:ext cx="8148072" cy="1643074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i="0" dirty="0" smtClean="0">
                <a:solidFill>
                  <a:srgbClr val="A19655"/>
                </a:solidFill>
              </a:rPr>
              <a:t>车库照明灯具安装一般根据地下车库高度，大都采用吊装，灯具安装高度应不低于</a:t>
            </a:r>
            <a:r>
              <a:rPr lang="en-US" sz="1400" i="0" dirty="0" smtClean="0">
                <a:solidFill>
                  <a:srgbClr val="A19655"/>
                </a:solidFill>
              </a:rPr>
              <a:t>2.4m,</a:t>
            </a:r>
            <a:r>
              <a:rPr lang="zh-CN" altLang="en-US" sz="1400" i="0" dirty="0" smtClean="0">
                <a:solidFill>
                  <a:srgbClr val="A19655"/>
                </a:solidFill>
              </a:rPr>
              <a:t> 所以，在划分支路的时候，必须要充分考虑照明的用途，做好灯具的分组、分区域。</a:t>
            </a:r>
            <a:r>
              <a:rPr lang="en-US" altLang="zh-CN" sz="1400" i="0" dirty="0" smtClean="0">
                <a:solidFill>
                  <a:srgbClr val="A19655"/>
                </a:solidFill>
              </a:rPr>
              <a:t/>
            </a:r>
            <a:br>
              <a:rPr lang="en-US" altLang="zh-CN" sz="1400" i="0" dirty="0" smtClean="0">
                <a:solidFill>
                  <a:srgbClr val="A19655"/>
                </a:solidFill>
              </a:rPr>
            </a:br>
            <a:r>
              <a:rPr lang="zh-CN" altLang="en-US" sz="1400" i="0" dirty="0" smtClean="0">
                <a:solidFill>
                  <a:srgbClr val="A19655"/>
                </a:solidFill>
              </a:rPr>
              <a:t>综合灯具安装高度</a:t>
            </a:r>
            <a:r>
              <a:rPr lang="en-US" altLang="zh-CN" sz="1400" i="0" dirty="0" smtClean="0">
                <a:solidFill>
                  <a:srgbClr val="A19655"/>
                </a:solidFill>
              </a:rPr>
              <a:t>,</a:t>
            </a:r>
            <a:r>
              <a:rPr lang="zh-CN" altLang="en-US" sz="1400" i="0" dirty="0" smtClean="0">
                <a:solidFill>
                  <a:srgbClr val="A19655"/>
                </a:solidFill>
              </a:rPr>
              <a:t>每支灯管照度情况及国家建筑照明设计标准要求</a:t>
            </a:r>
            <a:r>
              <a:rPr lang="en-US" altLang="zh-CN" sz="1400" i="0" dirty="0" smtClean="0">
                <a:solidFill>
                  <a:srgbClr val="A19655"/>
                </a:solidFill>
              </a:rPr>
              <a:t>,</a:t>
            </a:r>
            <a:r>
              <a:rPr lang="zh-CN" altLang="en-US" sz="1400" i="0" dirty="0" smtClean="0">
                <a:solidFill>
                  <a:srgbClr val="A19655"/>
                </a:solidFill>
              </a:rPr>
              <a:t>约需每</a:t>
            </a:r>
            <a:r>
              <a:rPr lang="en-US" altLang="zh-CN" sz="1400" i="0" dirty="0" smtClean="0">
                <a:solidFill>
                  <a:srgbClr val="A19655"/>
                </a:solidFill>
              </a:rPr>
              <a:t>7.2㎡</a:t>
            </a:r>
            <a:r>
              <a:rPr lang="zh-CN" altLang="en-US" sz="1400" i="0" dirty="0" smtClean="0">
                <a:solidFill>
                  <a:srgbClr val="A19655"/>
                </a:solidFill>
              </a:rPr>
              <a:t>装一支</a:t>
            </a:r>
            <a:r>
              <a:rPr lang="en-US" altLang="zh-CN" sz="1400" i="0" dirty="0" smtClean="0">
                <a:solidFill>
                  <a:srgbClr val="A19655"/>
                </a:solidFill>
              </a:rPr>
              <a:t>18W</a:t>
            </a:r>
            <a:r>
              <a:rPr lang="zh-CN" altLang="en-US" sz="1400" i="0" dirty="0" smtClean="0">
                <a:solidFill>
                  <a:srgbClr val="A19655"/>
                </a:solidFill>
              </a:rPr>
              <a:t>雷达</a:t>
            </a:r>
            <a:r>
              <a:rPr lang="en-US" altLang="zh-CN" sz="1400" i="0" dirty="0" smtClean="0">
                <a:solidFill>
                  <a:srgbClr val="A19655"/>
                </a:solidFill>
              </a:rPr>
              <a:t>LED</a:t>
            </a:r>
            <a:r>
              <a:rPr lang="zh-CN" altLang="en-US" sz="1400" i="0" dirty="0" smtClean="0">
                <a:solidFill>
                  <a:srgbClr val="A19655"/>
                </a:solidFill>
              </a:rPr>
              <a:t>感应日光灯</a:t>
            </a:r>
            <a:r>
              <a:rPr lang="en-US" altLang="zh-CN" sz="1400" i="0" dirty="0" smtClean="0">
                <a:solidFill>
                  <a:srgbClr val="A19655"/>
                </a:solidFill>
              </a:rPr>
              <a:t>. </a:t>
            </a:r>
            <a:r>
              <a:rPr lang="zh-CN" altLang="en-US" sz="1400" i="0" dirty="0" smtClean="0">
                <a:solidFill>
                  <a:srgbClr val="A19655"/>
                </a:solidFill>
              </a:rPr>
              <a:t>下图为不同的安装高度与照度值：</a:t>
            </a:r>
            <a:endParaRPr lang="zh-CN" altLang="en-US" sz="1400" i="0" dirty="0">
              <a:solidFill>
                <a:srgbClr val="A19655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785932"/>
            <a:ext cx="3981440" cy="294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248888" y="153710"/>
            <a:ext cx="6858048" cy="4818996"/>
            <a:chOff x="1248888" y="153710"/>
            <a:chExt cx="6858048" cy="481899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48888" y="153710"/>
              <a:ext cx="6858048" cy="4818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矩形 5"/>
            <p:cNvSpPr/>
            <p:nvPr/>
          </p:nvSpPr>
          <p:spPr>
            <a:xfrm>
              <a:off x="3439664" y="2535936"/>
              <a:ext cx="1493148" cy="21850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 smtClean="0">
                  <a:solidFill>
                    <a:schemeClr val="tx1">
                      <a:lumMod val="50000"/>
                    </a:schemeClr>
                  </a:solidFill>
                </a:rPr>
                <a:t>感应距离</a:t>
              </a:r>
              <a:r>
                <a:rPr lang="en-US" altLang="zh-CN" sz="1100" b="1" dirty="0" smtClean="0">
                  <a:solidFill>
                    <a:schemeClr val="tx1">
                      <a:lumMod val="50000"/>
                    </a:schemeClr>
                  </a:solidFill>
                </a:rPr>
                <a:t>6-10</a:t>
              </a:r>
              <a:r>
                <a:rPr lang="zh-CN" altLang="en-US" sz="1100" b="1" dirty="0" smtClean="0">
                  <a:solidFill>
                    <a:schemeClr val="tx1">
                      <a:lumMod val="50000"/>
                    </a:schemeClr>
                  </a:solidFill>
                </a:rPr>
                <a:t>米</a:t>
              </a:r>
              <a:endParaRPr lang="zh-CN" altLang="en-US" sz="11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14296"/>
            <a:ext cx="550072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357158" y="1571618"/>
            <a:ext cx="1928794" cy="7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600" b="1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Calibri" pitchFamily="34" charset="0"/>
                <a:ea typeface="宋体" pitchFamily="2" charset="-122"/>
                <a:cs typeface="宋体" pitchFamily="2" charset="-122"/>
              </a:rPr>
              <a:t>地下车库局部照明平面图</a:t>
            </a:r>
            <a:endParaRPr kumimoji="0" lang="zh-CN" sz="1600" b="0" i="0" u="none" strike="noStrike" cap="none" normalizeH="0" baseline="0" dirty="0" smtClean="0">
              <a:ln>
                <a:noFill/>
              </a:ln>
              <a:solidFill>
                <a:srgbClr val="A19655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357172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地下车库照明节能改造案例分析：</a:t>
            </a:r>
            <a:endParaRPr lang="en-US" altLang="zh-CN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A19655"/>
                </a:solidFill>
              </a:rPr>
              <a:t>以</a:t>
            </a:r>
            <a:r>
              <a:rPr lang="zh-CN" altLang="en-US" sz="14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百分百照明</a:t>
            </a:r>
            <a:r>
              <a:rPr lang="zh-CN" altLang="en-US" sz="1400" dirty="0" smtClean="0">
                <a:solidFill>
                  <a:srgbClr val="A19655"/>
                </a:solidFill>
              </a:rPr>
              <a:t>改造过的</a:t>
            </a:r>
            <a:r>
              <a:rPr lang="en-US" altLang="zh-CN" sz="1400" dirty="0" smtClean="0">
                <a:solidFill>
                  <a:srgbClr val="A19655"/>
                </a:solidFill>
              </a:rPr>
              <a:t>XX</a:t>
            </a:r>
            <a:r>
              <a:rPr lang="zh-CN" altLang="en-US" sz="1400" dirty="0" smtClean="0">
                <a:solidFill>
                  <a:srgbClr val="A19655"/>
                </a:solidFill>
              </a:rPr>
              <a:t>地下车库方案为例，对方案节能性进行分析。</a:t>
            </a:r>
            <a:endParaRPr lang="zh-CN" altLang="en-US" sz="1400" dirty="0">
              <a:solidFill>
                <a:srgbClr val="A19655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1472" y="1357304"/>
            <a:ext cx="7715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A19655"/>
                </a:solidFill>
              </a:rPr>
              <a:t>此次改造方案，用</a:t>
            </a:r>
            <a:r>
              <a:rPr lang="en-US" altLang="zh-CN" sz="1600" dirty="0" smtClean="0">
                <a:solidFill>
                  <a:srgbClr val="A19655"/>
                </a:solidFill>
              </a:rPr>
              <a:t>18w</a:t>
            </a:r>
            <a:r>
              <a:rPr lang="zh-CN" altLang="en-US" sz="1600" dirty="0" smtClean="0">
                <a:solidFill>
                  <a:srgbClr val="A19655"/>
                </a:solidFill>
              </a:rPr>
              <a:t>灯具</a:t>
            </a:r>
            <a:r>
              <a:rPr lang="en-US" sz="1600" b="1" dirty="0" smtClean="0">
                <a:solidFill>
                  <a:srgbClr val="A19655"/>
                </a:solidFill>
              </a:rPr>
              <a:t>1000</a:t>
            </a:r>
            <a:r>
              <a:rPr lang="zh-CN" altLang="en-US" sz="1600" dirty="0" smtClean="0">
                <a:solidFill>
                  <a:srgbClr val="A19655"/>
                </a:solidFill>
              </a:rPr>
              <a:t>盏，商业照明电费价格按</a:t>
            </a:r>
            <a:r>
              <a:rPr lang="en-US" sz="1600" dirty="0" smtClean="0">
                <a:solidFill>
                  <a:srgbClr val="A19655"/>
                </a:solidFill>
              </a:rPr>
              <a:t>1.0</a:t>
            </a:r>
            <a:r>
              <a:rPr lang="zh-CN" altLang="en-US" sz="1600" dirty="0" smtClean="0">
                <a:solidFill>
                  <a:srgbClr val="A19655"/>
                </a:solidFill>
              </a:rPr>
              <a:t>元</a:t>
            </a:r>
            <a:r>
              <a:rPr lang="en-US" sz="1600" dirty="0" smtClean="0">
                <a:solidFill>
                  <a:srgbClr val="A19655"/>
                </a:solidFill>
              </a:rPr>
              <a:t>/</a:t>
            </a:r>
            <a:r>
              <a:rPr lang="zh-CN" altLang="en-US" sz="1600" dirty="0" smtClean="0">
                <a:solidFill>
                  <a:srgbClr val="A19655"/>
                </a:solidFill>
              </a:rPr>
              <a:t>度。采用</a:t>
            </a:r>
            <a:r>
              <a:rPr lang="en-US" altLang="zh-CN" sz="1600" dirty="0" smtClean="0">
                <a:solidFill>
                  <a:srgbClr val="A19655"/>
                </a:solidFill>
              </a:rPr>
              <a:t>5+1</a:t>
            </a:r>
            <a:r>
              <a:rPr lang="zh-CN" altLang="en-US" sz="1600" dirty="0" smtClean="0">
                <a:solidFill>
                  <a:srgbClr val="A19655"/>
                </a:solidFill>
              </a:rPr>
              <a:t>的灯具布局方案，安装高度为</a:t>
            </a:r>
            <a:r>
              <a:rPr lang="en-US" altLang="zh-CN" sz="1600" dirty="0" smtClean="0">
                <a:solidFill>
                  <a:srgbClr val="A19655"/>
                </a:solidFill>
              </a:rPr>
              <a:t>2.8</a:t>
            </a:r>
            <a:r>
              <a:rPr lang="zh-CN" altLang="en-US" sz="1600" dirty="0" smtClean="0">
                <a:solidFill>
                  <a:srgbClr val="A19655"/>
                </a:solidFill>
              </a:rPr>
              <a:t>米，</a:t>
            </a:r>
            <a:r>
              <a:rPr lang="en-US" altLang="zh-CN" sz="1600" dirty="0" smtClean="0">
                <a:solidFill>
                  <a:srgbClr val="A19655"/>
                </a:solidFill>
              </a:rPr>
              <a:t>2</a:t>
            </a:r>
            <a:r>
              <a:rPr lang="zh-CN" altLang="en-US" sz="1600" dirty="0" smtClean="0">
                <a:solidFill>
                  <a:srgbClr val="A19655"/>
                </a:solidFill>
              </a:rPr>
              <a:t>*</a:t>
            </a:r>
            <a:r>
              <a:rPr lang="en-US" altLang="zh-CN" sz="1600" dirty="0" smtClean="0">
                <a:solidFill>
                  <a:srgbClr val="A19655"/>
                </a:solidFill>
              </a:rPr>
              <a:t>18w</a:t>
            </a:r>
            <a:r>
              <a:rPr lang="zh-CN" altLang="en-US" sz="1600" dirty="0" smtClean="0">
                <a:solidFill>
                  <a:srgbClr val="A19655"/>
                </a:solidFill>
              </a:rPr>
              <a:t>的双支雷达灯管可实现</a:t>
            </a:r>
            <a:r>
              <a:rPr lang="en-US" altLang="zh-CN" sz="1600" dirty="0" smtClean="0">
                <a:solidFill>
                  <a:srgbClr val="A19655"/>
                </a:solidFill>
              </a:rPr>
              <a:t>15</a:t>
            </a:r>
            <a:r>
              <a:rPr lang="zh-CN" altLang="en-US" sz="1600" dirty="0" smtClean="0">
                <a:solidFill>
                  <a:srgbClr val="A19655"/>
                </a:solidFill>
              </a:rPr>
              <a:t>平米的地面面积达到国家照明标准。</a:t>
            </a:r>
            <a:endParaRPr lang="zh-CN" altLang="en-US" sz="1600" dirty="0">
              <a:solidFill>
                <a:srgbClr val="A19655"/>
              </a:solidFill>
            </a:endParaRPr>
          </a:p>
        </p:txBody>
      </p:sp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571472" y="2571750"/>
            <a:ext cx="771530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984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将原来的日光灯管更换为感应式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LED 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灯管后，其全亮时功率为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18w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，微亮时功率仅为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3w 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左右。当有人有车的时候灯管进入功耗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18w 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的全亮状态，其亮度比传统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40w 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日光灯管的亮度还亮，满足人车对照明需求。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3w 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左右的休眠状态，满足监控等基本照明需求，从而达到节能降耗的目的。（</a:t>
            </a:r>
            <a:r>
              <a:rPr lang="zh-CN" altLang="en-US" sz="1600" dirty="0" smtClean="0">
                <a:solidFill>
                  <a:srgbClr val="A19655"/>
                </a:solidFill>
                <a:latin typeface="+mj-ea"/>
                <a:ea typeface="+mj-ea"/>
                <a:cs typeface="Times New Roman" pitchFamily="18" charset="0"/>
              </a:rPr>
              <a:t>根据既有工程现场实际测算，地下停车场全天约有 </a:t>
            </a:r>
            <a:r>
              <a:rPr lang="en-US" altLang="zh-CN" sz="1600" dirty="0" smtClean="0">
                <a:solidFill>
                  <a:srgbClr val="A19655"/>
                </a:solidFill>
                <a:latin typeface="+mj-ea"/>
                <a:ea typeface="+mj-ea"/>
                <a:cs typeface="Times New Roman" pitchFamily="18" charset="0"/>
              </a:rPr>
              <a:t>3/4 </a:t>
            </a:r>
            <a:r>
              <a:rPr lang="zh-CN" altLang="en-US" sz="1600" dirty="0" smtClean="0">
                <a:solidFill>
                  <a:srgbClr val="A19655"/>
                </a:solidFill>
                <a:latin typeface="+mj-ea"/>
                <a:ea typeface="+mj-ea"/>
                <a:cs typeface="Times New Roman" pitchFamily="18" charset="0"/>
              </a:rPr>
              <a:t>时间处于休眠状态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Times New Roman" pitchFamily="18" charset="0"/>
              </a:rPr>
              <a:t>）</a:t>
            </a:r>
            <a:endParaRPr kumimoji="0" lang="zh-CN" altLang="en-US" sz="1600" b="0" i="0" u="none" strike="noStrike" cap="none" normalizeH="0" baseline="0" dirty="0" smtClean="0">
              <a:ln>
                <a:noFill/>
              </a:ln>
              <a:solidFill>
                <a:srgbClr val="A19655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734948" y="109728"/>
          <a:ext cx="8072494" cy="485776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497500"/>
                <a:gridCol w="2434486"/>
                <a:gridCol w="3140508"/>
              </a:tblGrid>
              <a:tr h="202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solidFill>
                            <a:srgbClr val="A19655"/>
                          </a:solidFill>
                        </a:rPr>
                        <a:t>项目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现有照明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055745" algn="l"/>
                        </a:tabLs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替换方案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solidFill>
                            <a:srgbClr val="A19655"/>
                          </a:solidFill>
                        </a:rPr>
                        <a:t>产品类型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A19655"/>
                          </a:solidFill>
                        </a:rPr>
                        <a:t>T8</a:t>
                      </a:r>
                      <a:r>
                        <a:rPr lang="zh-CN" sz="1200" kern="0" dirty="0">
                          <a:solidFill>
                            <a:srgbClr val="A19655"/>
                          </a:solidFill>
                        </a:rPr>
                        <a:t>荧光灯管</a:t>
                      </a:r>
                      <a:r>
                        <a:rPr lang="en-US" sz="1200" kern="0" dirty="0">
                          <a:solidFill>
                            <a:srgbClr val="A19655"/>
                          </a:solidFill>
                        </a:rPr>
                        <a:t>40W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LEDT8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雷达感应灯管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18W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整流器类型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电子镇流器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LED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恒流驱动器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solidFill>
                            <a:srgbClr val="A19655"/>
                          </a:solidFill>
                        </a:rPr>
                        <a:t>单支光源实际功率</a:t>
                      </a:r>
                      <a:r>
                        <a:rPr lang="en-US" sz="1200" kern="0" dirty="0">
                          <a:solidFill>
                            <a:srgbClr val="A19655"/>
                          </a:solidFill>
                        </a:rPr>
                        <a:t>(W)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40W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18W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灯具实际耗电功率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(W)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44W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18W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光源显色指数（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RA)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A19655"/>
                          </a:solidFill>
                        </a:rPr>
                        <a:t>RA80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RA80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solidFill>
                            <a:srgbClr val="A19655"/>
                          </a:solidFill>
                        </a:rPr>
                        <a:t>整灯光效</a:t>
                      </a:r>
                      <a:r>
                        <a:rPr lang="en-US" sz="1200" kern="0" dirty="0">
                          <a:solidFill>
                            <a:srgbClr val="A19655"/>
                          </a:solidFill>
                        </a:rPr>
                        <a:t>(LM\W)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60LM/W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90LM/W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整灯光通量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(LM\W)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2400LM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1620LM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光源寿命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10000H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50000H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电力价格（元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/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千瓦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/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小时）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1.0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元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1.0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元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年平均亮灯时间（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H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）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（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20H/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天，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365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天）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7300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（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3H/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天，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365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天）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1095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年平均亮灯功率（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KW)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321.2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19. 71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年平均耗电力费用（元）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321.2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元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19. 71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元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年度总用电量（</a:t>
                      </a: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KW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）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321200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19710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总用灯数量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1000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支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1000</a:t>
                      </a:r>
                      <a:r>
                        <a:rPr lang="zh-CN" sz="1200" kern="0">
                          <a:solidFill>
                            <a:srgbClr val="A19655"/>
                          </a:solidFill>
                        </a:rPr>
                        <a:t>支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solidFill>
                            <a:srgbClr val="A19655"/>
                          </a:solidFill>
                        </a:rPr>
                        <a:t>年电费（元）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A19655"/>
                          </a:solidFill>
                        </a:rPr>
                        <a:t>321200</a:t>
                      </a:r>
                      <a:endParaRPr lang="zh-CN" sz="1200" kern="10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A19655"/>
                          </a:solidFill>
                        </a:rPr>
                        <a:t>19710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45619" marR="456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720" y="785800"/>
            <a:ext cx="8429652" cy="3429024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备注：</a:t>
            </a:r>
            <a:endParaRPr lang="en-US" altLang="zh-CN" sz="1400" dirty="0" smtClean="0">
              <a:solidFill>
                <a:srgbClr val="A19655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1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、未使用雷达感应灯管前，地下车库全天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20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小时处在照明状态；改造方案使用雷达灯管，每天照明时间会根据车辆情况自动感应调整亮灯区域与亮灯时间。约有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3/4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时间处于休眠状态，且分区域亮灯，根据以往改造经验，此处按每天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3H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亮灯时间。</a:t>
            </a:r>
          </a:p>
          <a:p>
            <a:pPr algn="l">
              <a:lnSpc>
                <a:spcPct val="150000"/>
              </a:lnSpc>
            </a:pP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2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、目前公司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T8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照明每年用电量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=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｛（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1000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支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*44W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）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*1.0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元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/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度｝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*20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小时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*365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天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/1000KW=</a:t>
            </a:r>
            <a:r>
              <a:rPr lang="en-US" sz="1400" b="1" dirty="0" smtClean="0">
                <a:solidFill>
                  <a:srgbClr val="A19655"/>
                </a:solidFill>
                <a:latin typeface="+mj-ea"/>
                <a:ea typeface="+mj-ea"/>
              </a:rPr>
              <a:t>321200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元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/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年，使用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LEDT8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灯管以后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,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每年用电量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=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｛（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1000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支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*18W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）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*1.0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元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/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度｝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*3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小时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*365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天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/1000KW=</a:t>
            </a:r>
            <a:r>
              <a:rPr lang="en-US" sz="1400" b="1" dirty="0" smtClean="0">
                <a:solidFill>
                  <a:srgbClr val="A19655"/>
                </a:solidFill>
                <a:latin typeface="+mj-ea"/>
                <a:ea typeface="+mj-ea"/>
              </a:rPr>
              <a:t>19710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元</a:t>
            </a:r>
            <a:r>
              <a:rPr 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/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年，一年可节省电费达</a:t>
            </a:r>
            <a:r>
              <a:rPr lang="en-US" sz="1400" b="1" dirty="0" smtClean="0">
                <a:solidFill>
                  <a:srgbClr val="A19655"/>
                </a:solidFill>
                <a:latin typeface="+mj-ea"/>
                <a:ea typeface="+mj-ea"/>
              </a:rPr>
              <a:t>301490</a:t>
            </a:r>
            <a:r>
              <a:rPr lang="zh-CN" altLang="en-US" sz="1400" dirty="0" smtClean="0">
                <a:solidFill>
                  <a:srgbClr val="A19655"/>
                </a:solidFill>
                <a:latin typeface="+mj-ea"/>
                <a:ea typeface="+mj-ea"/>
              </a:rPr>
              <a:t>元。</a:t>
            </a:r>
            <a:endParaRPr lang="en-US" altLang="zh-CN" sz="1400" dirty="0" smtClean="0">
              <a:solidFill>
                <a:srgbClr val="A19655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按方案改造后，平均可省电</a:t>
            </a: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90%</a:t>
            </a:r>
            <a:r>
              <a:rPr lang="zh-CN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，年节电收益高达</a:t>
            </a:r>
            <a:r>
              <a:rPr lang="en-US" sz="14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301490</a:t>
            </a:r>
            <a:r>
              <a:rPr lang="zh-CN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元</a:t>
            </a:r>
            <a:endParaRPr lang="zh-CN" altLang="en-US" sz="1400" b="1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28610"/>
            <a:ext cx="3500462" cy="407196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571868" y="928676"/>
            <a:ext cx="5572132" cy="2542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百分百照明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LEDT8</a:t>
            </a:r>
            <a:r>
              <a:rPr kumimoji="0" 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雷达感应</a:t>
            </a:r>
            <a:r>
              <a:rPr lang="zh-CN" altLang="en-US" sz="1200" dirty="0" smtClean="0">
                <a:solidFill>
                  <a:srgbClr val="A19655"/>
                </a:solidFill>
                <a:latin typeface="+mj-ea"/>
                <a:ea typeface="+mj-ea"/>
                <a:cs typeface="宋体" pitchFamily="2" charset="-122"/>
              </a:rPr>
              <a:t>灯管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特色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1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．采用多普勒原理，自主研发雷达发射接收电路，智能检测周围环境，自动调整工作状态；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2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．静止时超低照明功耗，一般为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2-3W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，并且根据环境可调；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3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．有物体进入雷达区域时，自动感应满负荷工作，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10-18W(0.6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或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1.2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米灯具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4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．满载工作时间：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2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秒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-60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秒根据环境可调；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5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．感应灵敏度：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8-10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米（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3.5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米高度以内）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6. 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日平均功耗：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4.8 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瓦；（按工作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8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小时，静止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16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小时计，满负荷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10W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）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7. 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solidFill>
                  <a:srgbClr val="A19655"/>
                </a:solidFill>
                <a:effectLst/>
                <a:latin typeface="+mj-ea"/>
                <a:ea typeface="+mj-ea"/>
                <a:cs typeface="宋体" pitchFamily="2" charset="-122"/>
              </a:rPr>
              <a:t>适用于地下停车场，商场，楼梯等长照明场所。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934" y="73152"/>
            <a:ext cx="2500298" cy="766800"/>
          </a:xfrm>
        </p:spPr>
        <p:txBody>
          <a:bodyPr/>
          <a:lstStyle/>
          <a:p>
            <a:r>
              <a:rPr lang="zh-CN" altLang="en-US" i="0" dirty="0" smtClean="0">
                <a:solidFill>
                  <a:srgbClr val="A19655"/>
                </a:solidFill>
              </a:rPr>
              <a:t>附表</a:t>
            </a:r>
            <a:endParaRPr lang="zh-CN" altLang="en-US" i="0" dirty="0">
              <a:solidFill>
                <a:srgbClr val="A19655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28794" y="285734"/>
            <a:ext cx="6269831" cy="648296"/>
          </a:xfrm>
        </p:spPr>
        <p:txBody>
          <a:bodyPr/>
          <a:lstStyle/>
          <a:p>
            <a:pPr algn="l"/>
            <a:r>
              <a:rPr lang="en-US" altLang="zh-CN" dirty="0" smtClean="0">
                <a:solidFill>
                  <a:srgbClr val="A19655"/>
                </a:solidFill>
              </a:rPr>
              <a:t>LEDT8</a:t>
            </a:r>
            <a:r>
              <a:rPr lang="zh-CN" altLang="en-US" dirty="0" smtClean="0">
                <a:solidFill>
                  <a:srgbClr val="A19655"/>
                </a:solidFill>
              </a:rPr>
              <a:t>雷达感应灯管参数表</a:t>
            </a:r>
            <a:r>
              <a:rPr lang="zh-CN" altLang="en-US" dirty="0" smtClean="0">
                <a:solidFill>
                  <a:srgbClr val="A19655"/>
                </a:solidFill>
              </a:rPr>
              <a:t>（</a:t>
            </a:r>
            <a:r>
              <a:rPr lang="zh-CN" altLang="en-US" dirty="0" smtClean="0">
                <a:solidFill>
                  <a:srgbClr val="A19655"/>
                </a:solidFill>
              </a:rPr>
              <a:t>参考</a:t>
            </a:r>
            <a:r>
              <a:rPr lang="zh-CN" altLang="en-US" dirty="0" smtClean="0">
                <a:solidFill>
                  <a:srgbClr val="A19655"/>
                </a:solidFill>
              </a:rPr>
              <a:t>百</a:t>
            </a:r>
            <a:r>
              <a:rPr lang="zh-CN" altLang="en-US" dirty="0" smtClean="0">
                <a:solidFill>
                  <a:srgbClr val="A19655"/>
                </a:solidFill>
              </a:rPr>
              <a:t>分百照明）：</a:t>
            </a:r>
            <a:endParaRPr lang="zh-CN" altLang="en-US" dirty="0">
              <a:solidFill>
                <a:srgbClr val="A19655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2071874"/>
            <a:ext cx="3246338" cy="3071626"/>
          </a:xfrm>
          <a:custGeom>
            <a:avLst/>
            <a:gdLst>
              <a:gd name="connsiteX0" fmla="*/ 0 w 3840480"/>
              <a:gd name="connsiteY0" fmla="*/ 3584448 h 3584448"/>
              <a:gd name="connsiteX1" fmla="*/ 707136 w 3840480"/>
              <a:gd name="connsiteY1" fmla="*/ 0 h 3584448"/>
              <a:gd name="connsiteX2" fmla="*/ 3840480 w 3840480"/>
              <a:gd name="connsiteY2" fmla="*/ 1487424 h 3584448"/>
              <a:gd name="connsiteX3" fmla="*/ 3596640 w 3840480"/>
              <a:gd name="connsiteY3" fmla="*/ 3572256 h 3584448"/>
              <a:gd name="connsiteX4" fmla="*/ 0 w 3840480"/>
              <a:gd name="connsiteY4" fmla="*/ 3584448 h 3584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480" h="3584448">
                <a:moveTo>
                  <a:pt x="0" y="3584448"/>
                </a:moveTo>
                <a:lnTo>
                  <a:pt x="707136" y="0"/>
                </a:lnTo>
                <a:lnTo>
                  <a:pt x="3840480" y="1487424"/>
                </a:lnTo>
                <a:lnTo>
                  <a:pt x="3596640" y="3572256"/>
                </a:lnTo>
                <a:lnTo>
                  <a:pt x="0" y="358444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500298" y="857238"/>
          <a:ext cx="6357950" cy="2185988"/>
        </p:xfrm>
        <a:graphic>
          <a:graphicData uri="http://schemas.openxmlformats.org/drawingml/2006/table">
            <a:tbl>
              <a:tblPr/>
              <a:tblGrid>
                <a:gridCol w="2854137"/>
                <a:gridCol w="1886279"/>
                <a:gridCol w="1617534"/>
              </a:tblGrid>
              <a:tr h="2936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参数</a:t>
                      </a:r>
                      <a:r>
                        <a:rPr lang="en-US" sz="14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Parameter</a:t>
                      </a:r>
                      <a:endParaRPr lang="zh-CN" sz="140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值</a:t>
                      </a:r>
                      <a:r>
                        <a:rPr lang="en-US" sz="14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Value</a:t>
                      </a:r>
                      <a:endParaRPr lang="zh-CN" sz="140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单位</a:t>
                      </a: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Unit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4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输入电压</a:t>
                      </a: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Input voltage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90 to 265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V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环境温度</a:t>
                      </a: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Ambient temperature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-20 to +50</a:t>
                      </a:r>
                      <a:endParaRPr lang="zh-CN" sz="140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℃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工作湿度</a:t>
                      </a: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Operating relative humidity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30 to 85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%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8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存贮温度</a:t>
                      </a: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Storage Temperature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-25 to +60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℃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0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灯体长度</a:t>
                      </a:r>
                      <a:r>
                        <a:rPr lang="en-US" sz="14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Tube length</a:t>
                      </a:r>
                      <a:endParaRPr lang="zh-CN" sz="140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1200(Max)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mm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管体直径</a:t>
                      </a:r>
                      <a:r>
                        <a:rPr lang="en-US" sz="14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Tube diameter</a:t>
                      </a:r>
                      <a:endParaRPr lang="zh-CN" sz="140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椭圆</a:t>
                      </a:r>
                      <a:r>
                        <a:rPr lang="en-US" sz="14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25.8*30.5(Max)</a:t>
                      </a:r>
                      <a:endParaRPr lang="zh-CN" sz="14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mm</a:t>
                      </a:r>
                      <a:endParaRPr lang="zh-CN" sz="140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00034" y="785800"/>
            <a:ext cx="3714744" cy="371477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929190" y="714362"/>
            <a:ext cx="3714744" cy="371477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85720" y="571486"/>
          <a:ext cx="8001057" cy="1785949"/>
        </p:xfrm>
        <a:graphic>
          <a:graphicData uri="http://schemas.openxmlformats.org/drawingml/2006/table">
            <a:tbl>
              <a:tblPr/>
              <a:tblGrid>
                <a:gridCol w="2121704"/>
                <a:gridCol w="1130247"/>
                <a:gridCol w="1131044"/>
                <a:gridCol w="1243509"/>
                <a:gridCol w="1131044"/>
                <a:gridCol w="1243509"/>
              </a:tblGrid>
              <a:tr h="27497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b="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参数</a:t>
                      </a:r>
                      <a:r>
                        <a:rPr lang="en-US" sz="1200" b="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Parameter</a:t>
                      </a:r>
                      <a:endParaRPr lang="zh-CN" sz="1200" b="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最小值</a:t>
                      </a: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Min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典型值</a:t>
                      </a: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Typ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最大值</a:t>
                      </a: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Max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单位</a:t>
                      </a: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Unit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Condition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7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输入功率</a:t>
                      </a: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Input Power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17.5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18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18.5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W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Ta=25</a:t>
                      </a:r>
                      <a:r>
                        <a:rPr lang="zh-CN" sz="1200" b="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℃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9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b="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输入电流</a:t>
                      </a:r>
                      <a:r>
                        <a:rPr lang="en-US" sz="1200" b="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Input Current</a:t>
                      </a:r>
                      <a:endParaRPr lang="zh-CN" sz="1200" b="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-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0.082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-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A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29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b="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电源频率</a:t>
                      </a:r>
                      <a:r>
                        <a:rPr lang="en-US" sz="1200" b="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Power frequency</a:t>
                      </a:r>
                      <a:endParaRPr lang="zh-CN" sz="1200" b="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-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50/60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-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Hz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602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b="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功率因素</a:t>
                      </a:r>
                      <a:r>
                        <a:rPr lang="en-US" sz="1200" b="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Power factor</a:t>
                      </a:r>
                      <a:endParaRPr lang="zh-CN" sz="1200" b="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-</a:t>
                      </a:r>
                      <a:endParaRPr lang="zh-CN" sz="1200" b="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&gt;0.95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-</a:t>
                      </a:r>
                      <a:endParaRPr lang="zh-CN" sz="1200" b="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b="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214282" y="214296"/>
            <a:ext cx="45005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2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ea"/>
                <a:ea typeface="+mj-ea"/>
                <a:cs typeface="Times New Roman" pitchFamily="18" charset="0"/>
              </a:rPr>
              <a:t>气特性</a:t>
            </a:r>
            <a:r>
              <a:rPr kumimoji="0" lang="zh-CN" altLang="en-US" sz="12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ea"/>
                <a:ea typeface="+mj-ea"/>
                <a:cs typeface="Times New Roman" pitchFamily="18" charset="0"/>
              </a:rPr>
              <a:t> </a:t>
            </a:r>
            <a:r>
              <a:rPr kumimoji="0" lang="en-US" altLang="zh-CN" sz="12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ea"/>
                <a:ea typeface="+mj-ea"/>
                <a:cs typeface="Times New Roman" pitchFamily="18" charset="0"/>
              </a:rPr>
              <a:t>Electrical characteristics</a:t>
            </a:r>
            <a:endParaRPr kumimoji="0" lang="en-US" altLang="zh-CN" sz="120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+mj-ea"/>
              <a:ea typeface="+mj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20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85720" y="2857502"/>
          <a:ext cx="8072494" cy="2133691"/>
        </p:xfrm>
        <a:graphic>
          <a:graphicData uri="http://schemas.openxmlformats.org/drawingml/2006/table">
            <a:tbl>
              <a:tblPr/>
              <a:tblGrid>
                <a:gridCol w="1613360"/>
                <a:gridCol w="1613360"/>
                <a:gridCol w="1009328"/>
                <a:gridCol w="1009328"/>
                <a:gridCol w="1009328"/>
                <a:gridCol w="908895"/>
                <a:gridCol w="908895"/>
              </a:tblGrid>
              <a:tr h="30628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参数</a:t>
                      </a:r>
                      <a:r>
                        <a:rPr lang="en-US" sz="12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Parameter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最小值</a:t>
                      </a: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Min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典型值</a:t>
                      </a: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Typ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最大值</a:t>
                      </a: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Max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单位</a:t>
                      </a: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Unit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Condition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63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色温</a:t>
                      </a:r>
                      <a:r>
                        <a:rPr lang="en-US" sz="12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   CCT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K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Ta=25</a:t>
                      </a:r>
                      <a:r>
                        <a:rPr lang="zh-CN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℃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26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正白</a:t>
                      </a:r>
                      <a:r>
                        <a:rPr lang="en-US" sz="12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Natural white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5500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6000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6500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k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540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k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57064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初始光通量 </a:t>
                      </a: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Initial Luminous flux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1750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1800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1850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lm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57064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显色指数</a:t>
                      </a: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Color Rendering Index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0.7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57064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光效</a:t>
                      </a: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Luminous effieiency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-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&gt;90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-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LM/W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06289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发光角度</a:t>
                      </a:r>
                      <a:r>
                        <a:rPr lang="en-US" sz="12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Viewing angle at 50% Iv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-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  130</a:t>
                      </a:r>
                      <a:r>
                        <a:rPr lang="zh-CN" sz="12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°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-</a:t>
                      </a:r>
                      <a:endParaRPr lang="zh-CN" sz="1200" kern="10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A19655"/>
                          </a:solidFill>
                          <a:latin typeface="+mj-ea"/>
                          <a:ea typeface="+mj-ea"/>
                        </a:rPr>
                        <a:t>2θ1/2</a:t>
                      </a:r>
                      <a:endParaRPr lang="zh-CN" sz="1200" kern="100" dirty="0">
                        <a:solidFill>
                          <a:srgbClr val="A19655"/>
                        </a:solidFill>
                        <a:latin typeface="+mj-ea"/>
                        <a:ea typeface="+mj-ea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2500312"/>
            <a:ext cx="29931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2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ea"/>
                <a:ea typeface="+mj-ea"/>
                <a:cs typeface="Times New Roman" pitchFamily="18" charset="0"/>
              </a:rPr>
              <a:t>光源参数</a:t>
            </a:r>
            <a:r>
              <a:rPr kumimoji="0" lang="zh-CN" altLang="en-US" sz="12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ea"/>
                <a:ea typeface="+mj-ea"/>
                <a:cs typeface="Times New Roman" pitchFamily="18" charset="0"/>
              </a:rPr>
              <a:t>  </a:t>
            </a:r>
            <a:r>
              <a:rPr kumimoji="0" lang="en-US" altLang="zh-CN" sz="12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ea"/>
                <a:ea typeface="+mj-ea"/>
                <a:cs typeface="Times New Roman" pitchFamily="18" charset="0"/>
              </a:rPr>
              <a:t>Light source parameters</a:t>
            </a:r>
            <a:endParaRPr kumimoji="0" lang="en-US" altLang="zh-CN" sz="120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57422" y="1785932"/>
            <a:ext cx="4509000" cy="766800"/>
          </a:xfrm>
        </p:spPr>
        <p:txBody>
          <a:bodyPr>
            <a:normAutofit/>
          </a:bodyPr>
          <a:lstStyle/>
          <a:p>
            <a:r>
              <a:rPr lang="zh-CN" altLang="en-US" sz="4000" dirty="0" smtClean="0">
                <a:solidFill>
                  <a:srgbClr val="A19655"/>
                </a:solidFill>
              </a:rPr>
              <a:t>谢谢！</a:t>
            </a:r>
            <a:endParaRPr lang="zh-CN" altLang="en-US" sz="4000" dirty="0">
              <a:solidFill>
                <a:srgbClr val="A1965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7620" y="4286262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东莞市百分百科技有限公司</a:t>
            </a:r>
            <a:endParaRPr lang="zh-CN" altLang="en-US" dirty="0">
              <a:solidFill>
                <a:srgbClr val="FFC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5" name="Picture 2" descr="C:\Users\S41\Desktop\8496498322438329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3857634"/>
            <a:ext cx="1844975" cy="7230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160638_6"/>
  <p:tag name="KSO_WM_SLIDE_INDEX" val="6"/>
  <p:tag name="KSO_WM_SLIDE_ITEM_CNT" val="6"/>
  <p:tag name="KSO_WM_SLIDE_LAYOUT" val="l_a"/>
  <p:tag name="KSO_WM_SLIDE_LAYOUT_CNT" val="1_1"/>
  <p:tag name="KSO_WM_SLIDE_TYPE" val="contents"/>
  <p:tag name="KSO_WM_BEAUTIFY_FLAG" val="#wm#"/>
  <p:tag name="KSO_WM_TEMPLATE_CATEGORY" val="diagram"/>
  <p:tag name="KSO_WM_TEMPLATE_INDEX" val="160638"/>
  <p:tag name="KSO_WM_DIAGRAM_GROUP_CODE" val="l1-1"/>
  <p:tag name="KSO_WM_TAG_VERSION" val="1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a"/>
  <p:tag name="KSO_WM_UNIT_INDEX" val="1"/>
  <p:tag name="KSO_WM_UNIT_ID" val="diagram160638_6*a*1"/>
  <p:tag name="KSO_WM_UNIT_CLEAR" val="1"/>
  <p:tag name="KSO_WM_UNIT_LAYERLEVEL" val="1"/>
  <p:tag name="KSO_WM_UNIT_ISCONTENTSTITLE" val="1"/>
  <p:tag name="KSO_WM_UNIT_VALUE" val="40"/>
  <p:tag name="KSO_WM_UNIT_HIGHLIGHT" val="0"/>
  <p:tag name="KSO_WM_UNIT_COMPATIBLE" val="0"/>
  <p:tag name="KSO_WM_UNIT_PRESET_TEXT_INDEX" val="4"/>
  <p:tag name="KSO_WM_UNIT_PRESET_TEXT_LEN" val="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DIAGRAM_GROUP_CODE" val="l1-1"/>
  <p:tag name="KSO_WM_UNIT_TYPE" val="l_i"/>
  <p:tag name="KSO_WM_UNIT_INDEX" val="1_1"/>
  <p:tag name="KSO_WM_UNIT_ID" val="diagram160638_6*l_i*1_1"/>
  <p:tag name="KSO_WM_UNIT_CLEAR" val="1"/>
  <p:tag name="KSO_WM_UNIT_LAYERLEVEL" val="1_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DIAGRAM_GROUP_CODE" val="l1-1"/>
  <p:tag name="KSO_WM_UNIT_TYPE" val="l_i"/>
  <p:tag name="KSO_WM_UNIT_INDEX" val="1_2"/>
  <p:tag name="KSO_WM_UNIT_ID" val="diagram160638_6*l_i*1_2"/>
  <p:tag name="KSO_WM_UNIT_CLEAR" val="1"/>
  <p:tag name="KSO_WM_UNIT_LAYERLEVEL" val="1_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DIAGRAM_GROUP_CODE" val="l1-1"/>
  <p:tag name="KSO_WM_UNIT_TYPE" val="l_i"/>
  <p:tag name="KSO_WM_UNIT_INDEX" val="1_3"/>
  <p:tag name="KSO_WM_UNIT_ID" val="diagram160638_6*l_i*1_3"/>
  <p:tag name="KSO_WM_UNIT_CLEAR" val="1"/>
  <p:tag name="KSO_WM_UNIT_LAYERLEVEL" val="1_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38_6*i*4"/>
  <p:tag name="KSO_WM_TEMPLATE_CATEGORY" val="diagram"/>
  <p:tag name="KSO_WM_TEMPLATE_INDEX" val="160638"/>
  <p:tag name="KSO_WM_UNIT_INDEX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38_6*i*11"/>
  <p:tag name="KSO_WM_TEMPLATE_CATEGORY" val="diagram"/>
  <p:tag name="KSO_WM_TEMPLATE_INDEX" val="160638"/>
  <p:tag name="KSO_WM_UNIT_INDEX" val="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38_6*i*18"/>
  <p:tag name="KSO_WM_TEMPLATE_CATEGORY" val="diagram"/>
  <p:tag name="KSO_WM_TEMPLATE_INDEX" val="160638"/>
  <p:tag name="KSO_WM_UNIT_INDEX" val="1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38_6*i*25"/>
  <p:tag name="KSO_WM_TEMPLATE_CATEGORY" val="diagram"/>
  <p:tag name="KSO_WM_TEMPLATE_INDEX" val="160638"/>
  <p:tag name="KSO_WM_UNIT_INDEX" val="2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38_6*i*32"/>
  <p:tag name="KSO_WM_TEMPLATE_CATEGORY" val="diagram"/>
  <p:tag name="KSO_WM_TEMPLATE_INDEX" val="160638"/>
  <p:tag name="KSO_WM_UNIT_INDEX" val="3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38_6*i*39"/>
  <p:tag name="KSO_WM_TEMPLATE_CATEGORY" val="diagram"/>
  <p:tag name="KSO_WM_TEMPLATE_INDEX" val="160638"/>
  <p:tag name="KSO_WM_UNIT_INDEX" val="3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h_f"/>
  <p:tag name="KSO_WM_UNIT_INDEX" val="1_6_1"/>
  <p:tag name="KSO_WM_UNIT_ID" val="diagram160638_6*l_h_f*1_6_1"/>
  <p:tag name="KSO_WM_UNIT_CLEAR" val="1"/>
  <p:tag name="KSO_WM_UNIT_LAYERLEVEL" val="1_1_1"/>
  <p:tag name="KSO_WM_UNIT_VALUE" val="50"/>
  <p:tag name="KSO_WM_UNIT_HIGHLIGHT" val="0"/>
  <p:tag name="KSO_WM_UNIT_COMPATIBLE" val="0"/>
  <p:tag name="KSO_WM_UNIT_PRESET_TEXT_INDEX" val="4"/>
  <p:tag name="KSO_WM_UNIT_PRESET_TEXT_LEN" val="57"/>
  <p:tag name="KSO_WM_DIAGRAM_GROUP_CODE" val="l1-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i"/>
  <p:tag name="KSO_WM_UNIT_INDEX" val="1_14"/>
  <p:tag name="KSO_WM_UNIT_ID" val="diagram160638_6*l_i*1_14"/>
  <p:tag name="KSO_WM_UNIT_CLEAR" val="1"/>
  <p:tag name="KSO_WM_UNIT_LAYERLEVEL" val="1_1"/>
  <p:tag name="KSO_WM_DIAGRAM_GROUP_CODE" val="l1-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i"/>
  <p:tag name="KSO_WM_UNIT_INDEX" val="1_15"/>
  <p:tag name="KSO_WM_UNIT_ID" val="diagram160638_6*l_i*1_15"/>
  <p:tag name="KSO_WM_UNIT_CLEAR" val="1"/>
  <p:tag name="KSO_WM_UNIT_LAYERLEVEL" val="1_1"/>
  <p:tag name="KSO_WM_DIAGRAM_GROUP_CODE" val="l1-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h_f"/>
  <p:tag name="KSO_WM_UNIT_INDEX" val="1_5_1"/>
  <p:tag name="KSO_WM_UNIT_ID" val="diagram160638_6*l_h_f*1_5_1"/>
  <p:tag name="KSO_WM_UNIT_CLEAR" val="1"/>
  <p:tag name="KSO_WM_UNIT_LAYERLEVEL" val="1_1_1"/>
  <p:tag name="KSO_WM_UNIT_VALUE" val="50"/>
  <p:tag name="KSO_WM_UNIT_HIGHLIGHT" val="0"/>
  <p:tag name="KSO_WM_UNIT_COMPATIBLE" val="0"/>
  <p:tag name="KSO_WM_UNIT_PRESET_TEXT_INDEX" val="4"/>
  <p:tag name="KSO_WM_UNIT_PRESET_TEXT_LEN" val="57"/>
  <p:tag name="KSO_WM_DIAGRAM_GROUP_CODE" val="l1-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i"/>
  <p:tag name="KSO_WM_UNIT_INDEX" val="1_12"/>
  <p:tag name="KSO_WM_UNIT_ID" val="diagram160638_6*l_i*1_12"/>
  <p:tag name="KSO_WM_UNIT_CLEAR" val="1"/>
  <p:tag name="KSO_WM_UNIT_LAYERLEVEL" val="1_1"/>
  <p:tag name="KSO_WM_DIAGRAM_GROUP_CODE" val="l1-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i"/>
  <p:tag name="KSO_WM_UNIT_INDEX" val="1_13"/>
  <p:tag name="KSO_WM_UNIT_ID" val="diagram160638_6*l_i*1_13"/>
  <p:tag name="KSO_WM_UNIT_CLEAR" val="1"/>
  <p:tag name="KSO_WM_UNIT_LAYERLEVEL" val="1_1"/>
  <p:tag name="KSO_WM_DIAGRAM_GROUP_CODE" val="l1-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h_f"/>
  <p:tag name="KSO_WM_UNIT_INDEX" val="1_4_1"/>
  <p:tag name="KSO_WM_UNIT_ID" val="diagram160638_6*l_h_f*1_4_1"/>
  <p:tag name="KSO_WM_UNIT_CLEAR" val="1"/>
  <p:tag name="KSO_WM_UNIT_LAYERLEVEL" val="1_1_1"/>
  <p:tag name="KSO_WM_UNIT_VALUE" val="50"/>
  <p:tag name="KSO_WM_UNIT_HIGHLIGHT" val="0"/>
  <p:tag name="KSO_WM_UNIT_COMPATIBLE" val="0"/>
  <p:tag name="KSO_WM_UNIT_PRESET_TEXT_INDEX" val="4"/>
  <p:tag name="KSO_WM_UNIT_PRESET_TEXT_LEN" val="57"/>
  <p:tag name="KSO_WM_DIAGRAM_GROUP_CODE" val="l1-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i"/>
  <p:tag name="KSO_WM_UNIT_INDEX" val="1_10"/>
  <p:tag name="KSO_WM_UNIT_ID" val="diagram160638_6*l_i*1_10"/>
  <p:tag name="KSO_WM_UNIT_CLEAR" val="1"/>
  <p:tag name="KSO_WM_UNIT_LAYERLEVEL" val="1_1"/>
  <p:tag name="KSO_WM_DIAGRAM_GROUP_CODE" val="l1-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i"/>
  <p:tag name="KSO_WM_UNIT_INDEX" val="1_11"/>
  <p:tag name="KSO_WM_UNIT_ID" val="diagram160638_6*l_i*1_11"/>
  <p:tag name="KSO_WM_UNIT_CLEAR" val="1"/>
  <p:tag name="KSO_WM_UNIT_LAYERLEVEL" val="1_1"/>
  <p:tag name="KSO_WM_DIAGRAM_GROUP_CODE" val="l1-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h_f"/>
  <p:tag name="KSO_WM_UNIT_INDEX" val="1_3_1"/>
  <p:tag name="KSO_WM_UNIT_ID" val="diagram160638_6*l_h_f*1_3_1"/>
  <p:tag name="KSO_WM_UNIT_CLEAR" val="1"/>
  <p:tag name="KSO_WM_UNIT_LAYERLEVEL" val="1_1_1"/>
  <p:tag name="KSO_WM_UNIT_VALUE" val="50"/>
  <p:tag name="KSO_WM_UNIT_HIGHLIGHT" val="0"/>
  <p:tag name="KSO_WM_UNIT_COMPATIBLE" val="0"/>
  <p:tag name="KSO_WM_UNIT_PRESET_TEXT_INDEX" val="4"/>
  <p:tag name="KSO_WM_UNIT_PRESET_TEXT_LEN" val="57"/>
  <p:tag name="KSO_WM_DIAGRAM_GROUP_CODE" val="l1-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i"/>
  <p:tag name="KSO_WM_UNIT_INDEX" val="1_8"/>
  <p:tag name="KSO_WM_UNIT_ID" val="diagram160638_6*l_i*1_8"/>
  <p:tag name="KSO_WM_UNIT_CLEAR" val="1"/>
  <p:tag name="KSO_WM_UNIT_LAYERLEVEL" val="1_1"/>
  <p:tag name="KSO_WM_DIAGRAM_GROUP_CODE" val="l1-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i"/>
  <p:tag name="KSO_WM_UNIT_INDEX" val="1_9"/>
  <p:tag name="KSO_WM_UNIT_ID" val="diagram160638_6*l_i*1_9"/>
  <p:tag name="KSO_WM_UNIT_CLEAR" val="1"/>
  <p:tag name="KSO_WM_UNIT_LAYERLEVEL" val="1_1"/>
  <p:tag name="KSO_WM_DIAGRAM_GROUP_CODE" val="l1-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h_f"/>
  <p:tag name="KSO_WM_UNIT_INDEX" val="1_2_1"/>
  <p:tag name="KSO_WM_UNIT_ID" val="diagram160638_6*l_h_f*1_2_1"/>
  <p:tag name="KSO_WM_UNIT_CLEAR" val="1"/>
  <p:tag name="KSO_WM_UNIT_LAYERLEVEL" val="1_1_1"/>
  <p:tag name="KSO_WM_UNIT_VALUE" val="50"/>
  <p:tag name="KSO_WM_UNIT_HIGHLIGHT" val="0"/>
  <p:tag name="KSO_WM_UNIT_COMPATIBLE" val="0"/>
  <p:tag name="KSO_WM_UNIT_PRESET_TEXT_INDEX" val="4"/>
  <p:tag name="KSO_WM_UNIT_PRESET_TEXT_LEN" val="57"/>
  <p:tag name="KSO_WM_DIAGRAM_GROUP_CODE" val="l1-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i"/>
  <p:tag name="KSO_WM_UNIT_INDEX" val="1_6"/>
  <p:tag name="KSO_WM_UNIT_ID" val="diagram160638_6*l_i*1_6"/>
  <p:tag name="KSO_WM_UNIT_CLEAR" val="1"/>
  <p:tag name="KSO_WM_UNIT_LAYERLEVEL" val="1_1"/>
  <p:tag name="KSO_WM_DIAGRAM_GROUP_CODE" val="l1-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i"/>
  <p:tag name="KSO_WM_UNIT_INDEX" val="1_7"/>
  <p:tag name="KSO_WM_UNIT_ID" val="diagram160638_6*l_i*1_7"/>
  <p:tag name="KSO_WM_UNIT_CLEAR" val="1"/>
  <p:tag name="KSO_WM_UNIT_LAYERLEVEL" val="1_1"/>
  <p:tag name="KSO_WM_DIAGRAM_GROUP_CODE" val="l1-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h_f"/>
  <p:tag name="KSO_WM_UNIT_INDEX" val="1_1_1"/>
  <p:tag name="KSO_WM_UNIT_ID" val="diagram160638_6*l_h_f*1_1_1"/>
  <p:tag name="KSO_WM_UNIT_CLEAR" val="1"/>
  <p:tag name="KSO_WM_UNIT_LAYERLEVEL" val="1_1_1"/>
  <p:tag name="KSO_WM_UNIT_VALUE" val="50"/>
  <p:tag name="KSO_WM_UNIT_HIGHLIGHT" val="0"/>
  <p:tag name="KSO_WM_UNIT_COMPATIBLE" val="0"/>
  <p:tag name="KSO_WM_UNIT_PRESET_TEXT_INDEX" val="4"/>
  <p:tag name="KSO_WM_UNIT_PRESET_TEXT_LEN" val="57"/>
  <p:tag name="KSO_WM_DIAGRAM_GROUP_CODE" val="l1-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i"/>
  <p:tag name="KSO_WM_UNIT_INDEX" val="1_4"/>
  <p:tag name="KSO_WM_UNIT_ID" val="diagram160638_6*l_i*1_4"/>
  <p:tag name="KSO_WM_UNIT_CLEAR" val="1"/>
  <p:tag name="KSO_WM_UNIT_LAYERLEVEL" val="1_1"/>
  <p:tag name="KSO_WM_DIAGRAM_GROUP_CODE" val="l1-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38"/>
  <p:tag name="KSO_WM_UNIT_TYPE" val="l_i"/>
  <p:tag name="KSO_WM_UNIT_INDEX" val="1_5"/>
  <p:tag name="KSO_WM_UNIT_ID" val="diagram160638_6*l_i*1_5"/>
  <p:tag name="KSO_WM_UNIT_CLEAR" val="1"/>
  <p:tag name="KSO_WM_UNIT_LAYERLEVEL" val="1_1"/>
  <p:tag name="KSO_WM_DIAGRAM_GROUP_CODE" val="l1-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160662_1"/>
  <p:tag name="KSO_WM_SLIDE_INDEX" val="1"/>
  <p:tag name="KSO_WM_SLIDE_ITEM_CNT" val="1"/>
  <p:tag name="KSO_WM_SLIDE_LAYOUT" val="m_f_a"/>
  <p:tag name="KSO_WM_SLIDE_LAYOUT_CNT" val="1_1_1"/>
  <p:tag name="KSO_WM_SLIDE_TYPE" val="text"/>
  <p:tag name="KSO_WM_BEAUTIFY_FLAG" val="#wm#"/>
  <p:tag name="KSO_WM_SLIDE_POSITION" val="117*183"/>
  <p:tag name="KSO_WM_SLIDE_SIZE" val="726*273"/>
  <p:tag name="KSO_WM_TEMPLATE_CATEGORY" val="diagram"/>
  <p:tag name="KSO_WM_TEMPLATE_INDEX" val="160662"/>
  <p:tag name="KSO_WM_DIAGRAM_GROUP_CODE" val="m1-1"/>
  <p:tag name="KSO_WM_TAG_VERSION" val="1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f"/>
  <p:tag name="KSO_WM_UNIT_INDEX" val="1"/>
  <p:tag name="KSO_WM_UNIT_ID" val="diagram160662_1*f*1"/>
  <p:tag name="KSO_WM_UNIT_CLEAR" val="1"/>
  <p:tag name="KSO_WM_UNIT_LAYERLEVEL" val="1"/>
  <p:tag name="KSO_WM_UNIT_VALUE" val="250"/>
  <p:tag name="KSO_WM_UNIT_HIGHLIGHT" val="0"/>
  <p:tag name="KSO_WM_UNIT_COMPATIBLE" val="0"/>
  <p:tag name="KSO_WM_UNIT_PRESET_TEXT_INDEX" val="4"/>
  <p:tag name="KSO_WM_UNIT_PRESET_TEXT_LEN" val="19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1"/>
  <p:tag name="KSO_WM_UNIT_ID" val="diagram160662_1*m_i*1_1"/>
  <p:tag name="KSO_WM_UNIT_CLEAR" val="1"/>
  <p:tag name="KSO_WM_UNIT_LAYERLEVEL" val="1_1"/>
  <p:tag name="KSO_WM_DIAGRAM_GROUP_CODE" val="m1-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2"/>
  <p:tag name="KSO_WM_UNIT_ID" val="diagram160662_1*m_i*1_2"/>
  <p:tag name="KSO_WM_UNIT_CLEAR" val="1"/>
  <p:tag name="KSO_WM_UNIT_LAYERLEVEL" val="1_1"/>
  <p:tag name="KSO_WM_DIAGRAM_GROUP_CODE" val="m1-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3"/>
  <p:tag name="KSO_WM_UNIT_ID" val="diagram160662_1*m_i*1_3"/>
  <p:tag name="KSO_WM_UNIT_CLEAR" val="1"/>
  <p:tag name="KSO_WM_UNIT_LAYERLEVEL" val="1_1"/>
  <p:tag name="KSO_WM_DIAGRAM_GROUP_CODE" val="m1-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h_f"/>
  <p:tag name="KSO_WM_UNIT_INDEX" val="1_1_1"/>
  <p:tag name="KSO_WM_UNIT_ID" val="diagram160662_1*m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6"/>
  <p:tag name="KSO_WM_DIAGRAM_GROUP_CODE" val="m1-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4"/>
  <p:tag name="KSO_WM_UNIT_ID" val="diagram160662_1*m_i*1_4"/>
  <p:tag name="KSO_WM_UNIT_CLEAR" val="1"/>
  <p:tag name="KSO_WM_UNIT_LAYERLEVEL" val="1_1"/>
  <p:tag name="KSO_WM_DIAGRAM_GROUP_CODE" val="m1-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1"/>
  <p:tag name="KSO_WM_UNIT_ID" val="diagram160662_1*m_i*1_1"/>
  <p:tag name="KSO_WM_UNIT_CLEAR" val="1"/>
  <p:tag name="KSO_WM_UNIT_LAYERLEVEL" val="1_1"/>
  <p:tag name="KSO_WM_DIAGRAM_GROUP_CODE" val="m1-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2"/>
  <p:tag name="KSO_WM_UNIT_ID" val="diagram160662_1*m_i*1_2"/>
  <p:tag name="KSO_WM_UNIT_CLEAR" val="1"/>
  <p:tag name="KSO_WM_UNIT_LAYERLEVEL" val="1_1"/>
  <p:tag name="KSO_WM_DIAGRAM_GROUP_CODE" val="m1-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3"/>
  <p:tag name="KSO_WM_UNIT_ID" val="diagram160662_1*m_i*1_3"/>
  <p:tag name="KSO_WM_UNIT_CLEAR" val="1"/>
  <p:tag name="KSO_WM_UNIT_LAYERLEVEL" val="1_1"/>
  <p:tag name="KSO_WM_DIAGRAM_GROUP_CODE" val="m1-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h_f"/>
  <p:tag name="KSO_WM_UNIT_INDEX" val="1_1_1"/>
  <p:tag name="KSO_WM_UNIT_ID" val="diagram160662_1*m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6"/>
  <p:tag name="KSO_WM_DIAGRAM_GROUP_CODE" val="m1-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4"/>
  <p:tag name="KSO_WM_UNIT_ID" val="diagram160662_1*m_i*1_4"/>
  <p:tag name="KSO_WM_UNIT_CLEAR" val="1"/>
  <p:tag name="KSO_WM_UNIT_LAYERLEVEL" val="1_1"/>
  <p:tag name="KSO_WM_DIAGRAM_GROUP_CODE" val="m1-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1"/>
  <p:tag name="KSO_WM_UNIT_ID" val="diagram160662_1*m_i*1_1"/>
  <p:tag name="KSO_WM_UNIT_CLEAR" val="1"/>
  <p:tag name="KSO_WM_UNIT_LAYERLEVEL" val="1_1"/>
  <p:tag name="KSO_WM_DIAGRAM_GROUP_CODE" val="m1-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2"/>
  <p:tag name="KSO_WM_UNIT_ID" val="diagram160662_1*m_i*1_2"/>
  <p:tag name="KSO_WM_UNIT_CLEAR" val="1"/>
  <p:tag name="KSO_WM_UNIT_LAYERLEVEL" val="1_1"/>
  <p:tag name="KSO_WM_DIAGRAM_GROUP_CODE" val="m1-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3"/>
  <p:tag name="KSO_WM_UNIT_ID" val="diagram160662_1*m_i*1_3"/>
  <p:tag name="KSO_WM_UNIT_CLEAR" val="1"/>
  <p:tag name="KSO_WM_UNIT_LAYERLEVEL" val="1_1"/>
  <p:tag name="KSO_WM_DIAGRAM_GROUP_CODE" val="m1-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h_f"/>
  <p:tag name="KSO_WM_UNIT_INDEX" val="1_1_1"/>
  <p:tag name="KSO_WM_UNIT_ID" val="diagram160662_1*m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6"/>
  <p:tag name="KSO_WM_DIAGRAM_GROUP_CODE" val="m1-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4"/>
  <p:tag name="KSO_WM_UNIT_ID" val="diagram160662_1*m_i*1_4"/>
  <p:tag name="KSO_WM_UNIT_CLEAR" val="1"/>
  <p:tag name="KSO_WM_UNIT_LAYERLEVEL" val="1_1"/>
  <p:tag name="KSO_WM_DIAGRAM_GROUP_CODE" val="m1-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226"/>
  <p:tag name="KSO_WM_TAG_VERSION" val="1.0"/>
  <p:tag name="KSO_WM_SLIDE_ID" val="custom160226_12"/>
  <p:tag name="KSO_WM_SLIDE_INDEX" val="12"/>
  <p:tag name="KSO_WM_SLIDE_ITEM_CNT" val="1"/>
  <p:tag name="KSO_WM_SLIDE_LAYOUT" val="a_e"/>
  <p:tag name="KSO_WM_SLIDE_LAYOUT_CNT" val="1_1"/>
  <p:tag name="KSO_WM_SLIDE_TYPE" val="sectionTitle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1"/>
  <p:tag name="KSO_WM_UNIT_ID" val="diagram160662_1*m_i*1_1"/>
  <p:tag name="KSO_WM_UNIT_CLEAR" val="1"/>
  <p:tag name="KSO_WM_UNIT_LAYERLEVEL" val="1_1"/>
  <p:tag name="KSO_WM_DIAGRAM_GROUP_CODE" val="m1-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2"/>
  <p:tag name="KSO_WM_UNIT_ID" val="diagram160662_1*m_i*1_2"/>
  <p:tag name="KSO_WM_UNIT_CLEAR" val="1"/>
  <p:tag name="KSO_WM_UNIT_LAYERLEVEL" val="1_1"/>
  <p:tag name="KSO_WM_DIAGRAM_GROUP_CODE" val="m1-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3"/>
  <p:tag name="KSO_WM_UNIT_ID" val="diagram160662_1*m_i*1_3"/>
  <p:tag name="KSO_WM_UNIT_CLEAR" val="1"/>
  <p:tag name="KSO_WM_UNIT_LAYERLEVEL" val="1_1"/>
  <p:tag name="KSO_WM_DIAGRAM_GROUP_CODE" val="m1-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h_f"/>
  <p:tag name="KSO_WM_UNIT_INDEX" val="1_1_1"/>
  <p:tag name="KSO_WM_UNIT_ID" val="diagram160662_1*m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6"/>
  <p:tag name="KSO_WM_DIAGRAM_GROUP_CODE" val="m1-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62"/>
  <p:tag name="KSO_WM_UNIT_TYPE" val="m_i"/>
  <p:tag name="KSO_WM_UNIT_INDEX" val="1_4"/>
  <p:tag name="KSO_WM_UNIT_ID" val="diagram160662_1*m_i*1_4"/>
  <p:tag name="KSO_WM_UNIT_CLEAR" val="1"/>
  <p:tag name="KSO_WM_UNIT_LAYERLEVEL" val="1_1"/>
  <p:tag name="KSO_WM_DIAGRAM_GROUP_CODE" val="m1-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18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B86363"/>
      </a:accent1>
      <a:accent2>
        <a:srgbClr val="7285A1"/>
      </a:accent2>
      <a:accent3>
        <a:srgbClr val="42D9BD"/>
      </a:accent3>
      <a:accent4>
        <a:srgbClr val="FFC000"/>
      </a:accent4>
      <a:accent5>
        <a:srgbClr val="FF7688"/>
      </a:accent5>
      <a:accent6>
        <a:srgbClr val="66C3FC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自定义 138">
      <a:dk1>
        <a:srgbClr val="FFFFFF"/>
      </a:dk1>
      <a:lt1>
        <a:srgbClr val="000000"/>
      </a:lt1>
      <a:dk2>
        <a:srgbClr val="44546A"/>
      </a:dk2>
      <a:lt2>
        <a:srgbClr val="E7E6E6"/>
      </a:lt2>
      <a:accent1>
        <a:srgbClr val="4BCB9F"/>
      </a:accent1>
      <a:accent2>
        <a:srgbClr val="F55D9A"/>
      </a:accent2>
      <a:accent3>
        <a:srgbClr val="6FB5EF"/>
      </a:accent3>
      <a:accent4>
        <a:srgbClr val="B482F9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2108</Words>
  <PresentationFormat>全屏显示(16:9)</PresentationFormat>
  <Paragraphs>220</Paragraphs>
  <Slides>27</Slides>
  <Notes>5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30" baseType="lpstr">
      <vt:lpstr>Office 主题</vt:lpstr>
      <vt:lpstr>自定义设计方案</vt:lpstr>
      <vt:lpstr>1_自定义设计方案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车库布灯时，车道处为了降低行车时的眩光感，并考虑引导行车的作用，车道处灯的长轴应与车辆行驶方向一致，灯具的配置应与车道呼应且排列整齐，这样才会使照明的导引性好。如下图所示： 车位处则可根据实际需求，选用高低亮自动转换模式或自动关灯模式，以实现最大程度的节能效果</vt:lpstr>
      <vt:lpstr>幻灯片 15</vt:lpstr>
      <vt:lpstr>幻灯片 16</vt:lpstr>
      <vt:lpstr>车库照明灯具安装一般根据地下车库高度，大都采用吊装，灯具安装高度应不低于2.4m, 所以，在划分支路的时候，必须要充分考虑照明的用途，做好灯具的分组、分区域。 综合灯具安装高度,每支灯管照度情况及国家建筑照明设计标准要求,约需每7.2㎡装一支18W雷达LED感应日光灯. 下图为不同的安装高度与照度值：</vt:lpstr>
      <vt:lpstr>幻灯片 18</vt:lpstr>
      <vt:lpstr>幻灯片 19</vt:lpstr>
      <vt:lpstr>幻灯片 20</vt:lpstr>
      <vt:lpstr>幻灯片 21</vt:lpstr>
      <vt:lpstr>幻灯片 22</vt:lpstr>
      <vt:lpstr>幻灯片 23</vt:lpstr>
      <vt:lpstr>附表</vt:lpstr>
      <vt:lpstr>幻灯片 25</vt:lpstr>
      <vt:lpstr>幻灯片 26</vt:lpstr>
      <vt:lpstr>谢谢！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S41</dc:creator>
  <cp:lastModifiedBy>S41</cp:lastModifiedBy>
  <cp:revision>117</cp:revision>
  <dcterms:created xsi:type="dcterms:W3CDTF">2016-10-31T08:14:04Z</dcterms:created>
  <dcterms:modified xsi:type="dcterms:W3CDTF">2016-11-02T04:46:13Z</dcterms:modified>
</cp:coreProperties>
</file>